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60" r:id="rId4"/>
    <p:sldId id="261" r:id="rId5"/>
    <p:sldId id="278" r:id="rId6"/>
    <p:sldId id="279" r:id="rId7"/>
    <p:sldId id="280" r:id="rId8"/>
    <p:sldId id="263" r:id="rId9"/>
    <p:sldId id="281" r:id="rId10"/>
    <p:sldId id="294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259" r:id="rId22"/>
  </p:sldIdLst>
  <p:sldSz cx="9144000" cy="5143500" type="screen16x9"/>
  <p:notesSz cx="7104063" cy="10234613"/>
  <p:custDataLst>
    <p:tags r:id="rId23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99">
          <p15:clr>
            <a:srgbClr val="A4A3A4"/>
          </p15:clr>
        </p15:guide>
        <p15:guide id="2" pos="482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4"/>
    <p:restoredTop sz="94660"/>
  </p:normalViewPr>
  <p:slideViewPr>
    <p:cSldViewPr snapToGrid="0" showGuides="1">
      <p:cViewPr varScale="1">
        <p:scale>
          <a:sx n="156" d="100"/>
          <a:sy n="156" d="100"/>
        </p:scale>
        <p:origin x="336" y="168"/>
      </p:cViewPr>
      <p:guideLst>
        <p:guide orient="horz" pos="3499"/>
        <p:guide pos="482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36" y="0"/>
            <a:ext cx="9142585" cy="5144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9980" y="4770215"/>
            <a:ext cx="2057400" cy="27213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82F288E0-7875-42C4-84C8-98DBBD3BF4D2}" type="datetimeFigureOut">
              <a:rPr lang="zh-CN" altLang="en-US" sz="555" strike="noStrike" noProof="1" smtClean="0">
                <a:latin typeface="+mn-lt"/>
                <a:ea typeface="+mn-ea"/>
                <a:cs typeface="+mn-cs"/>
              </a:rPr>
              <a:t>2022/11/9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30279" y="4770215"/>
            <a:ext cx="3086101" cy="27213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9279" y="4770215"/>
            <a:ext cx="2057400" cy="27213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7D9BB5D0-35E4-459D-AEF3-FE4D7C45CC19}" type="slidenum">
              <a:rPr lang="zh-CN" altLang="en-US" sz="555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9980" y="4770215"/>
            <a:ext cx="2057400" cy="27213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82F288E0-7875-42C4-84C8-98DBBD3BF4D2}" type="datetimeFigureOut">
              <a:rPr lang="zh-CN" altLang="en-US" sz="555" strike="noStrike" noProof="1" smtClean="0">
                <a:latin typeface="+mn-lt"/>
                <a:ea typeface="+mn-ea"/>
                <a:cs typeface="+mn-cs"/>
              </a:rPr>
              <a:t>2022/11/9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30279" y="4770215"/>
            <a:ext cx="3086101" cy="27213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9279" y="4770215"/>
            <a:ext cx="2057400" cy="27213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7D9BB5D0-35E4-459D-AEF3-FE4D7C45CC19}" type="slidenum">
              <a:rPr lang="zh-CN" altLang="en-US" sz="555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5" y="0"/>
            <a:ext cx="9143229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9980" y="4770215"/>
            <a:ext cx="2057400" cy="27213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82F288E0-7875-42C4-84C8-98DBBD3BF4D2}" type="datetimeFigureOut">
              <a:rPr lang="zh-CN" altLang="en-US" sz="555" strike="noStrike" noProof="1" smtClean="0">
                <a:latin typeface="+mn-lt"/>
                <a:ea typeface="+mn-ea"/>
                <a:cs typeface="+mn-cs"/>
              </a:rPr>
              <a:t>2022/11/9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30279" y="4770215"/>
            <a:ext cx="3086101" cy="27213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9279" y="4770215"/>
            <a:ext cx="2057400" cy="27213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7D9BB5D0-35E4-459D-AEF3-FE4D7C45CC19}" type="slidenum">
              <a:rPr lang="zh-CN" altLang="en-US" sz="555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5" y="0"/>
            <a:ext cx="9143229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36" y="631"/>
            <a:ext cx="9142585" cy="51431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9980" y="4770215"/>
            <a:ext cx="2057400" cy="27213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82F288E0-7875-42C4-84C8-98DBBD3BF4D2}" type="datetimeFigureOut">
              <a:rPr lang="zh-CN" altLang="en-US" sz="555" strike="noStrike" noProof="1" smtClean="0">
                <a:latin typeface="+mn-lt"/>
                <a:ea typeface="+mn-ea"/>
                <a:cs typeface="+mn-cs"/>
              </a:rPr>
              <a:t>2022/11/9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30279" y="4770215"/>
            <a:ext cx="3086101" cy="27213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9279" y="4770215"/>
            <a:ext cx="2057400" cy="27213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7D9BB5D0-35E4-459D-AEF3-FE4D7C45CC19}" type="slidenum">
              <a:rPr lang="zh-CN" altLang="en-US" sz="555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760" y="2081857"/>
            <a:ext cx="4043680" cy="68292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760" y="2081857"/>
            <a:ext cx="4043680" cy="682926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9980" y="272135"/>
            <a:ext cx="7886701" cy="996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r>
              <a:rPr lang="zh-CN" altLang="en-US" sz="203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980" y="1368526"/>
            <a:ext cx="7886701" cy="32656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fontAlgn="auto"/>
            <a:r>
              <a:rPr lang="zh-CN" altLang="en-US" sz="1295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110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z="925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z="835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z="83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9980" y="4770215"/>
            <a:ext cx="2057400" cy="2721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82F288E0-7875-42C4-84C8-98DBBD3BF4D2}" type="datetimeFigureOut">
              <a:rPr lang="zh-CN" altLang="en-US" sz="555" strike="noStrike" noProof="1" smtClean="0">
                <a:latin typeface="+mn-lt"/>
                <a:ea typeface="+mn-ea"/>
                <a:cs typeface="+mn-cs"/>
              </a:rPr>
              <a:t>2022/11/9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30279" y="4770215"/>
            <a:ext cx="3086101" cy="2721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9279" y="4770215"/>
            <a:ext cx="2057400" cy="2721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7D9BB5D0-35E4-459D-AEF3-FE4D7C45CC19}" type="slidenum">
              <a:rPr lang="zh-CN" altLang="en-US" sz="555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l" defTabSz="686435" rtl="0" eaLnBrk="1" latinLnBrk="0" hangingPunct="1">
        <a:lnSpc>
          <a:spcPct val="90000"/>
        </a:lnSpc>
        <a:spcBef>
          <a:spcPct val="0"/>
        </a:spcBef>
        <a:buNone/>
        <a:defRPr sz="32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6435" rtl="0" eaLnBrk="1" latinLnBrk="0" hangingPunct="1">
        <a:lnSpc>
          <a:spcPct val="90000"/>
        </a:lnSpc>
        <a:spcBef>
          <a:spcPct val="15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985" indent="-171450" algn="l" defTabSz="686435" rtl="0" eaLnBrk="1" latinLnBrk="0" hangingPunct="1">
        <a:lnSpc>
          <a:spcPct val="90000"/>
        </a:lnSpc>
        <a:spcBef>
          <a:spcPct val="75000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6435" rtl="0" eaLnBrk="1" latinLnBrk="0" hangingPunct="1">
        <a:lnSpc>
          <a:spcPct val="90000"/>
        </a:lnSpc>
        <a:spcBef>
          <a:spcPct val="75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6435" rtl="0" eaLnBrk="1" latinLnBrk="0" hangingPunct="1">
        <a:lnSpc>
          <a:spcPct val="90000"/>
        </a:lnSpc>
        <a:spcBef>
          <a:spcPct val="75000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685" indent="-171450" algn="l" defTabSz="686435" rtl="0" eaLnBrk="1" latinLnBrk="0" hangingPunct="1">
        <a:lnSpc>
          <a:spcPct val="90000"/>
        </a:lnSpc>
        <a:spcBef>
          <a:spcPct val="75000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6585" indent="-171450" algn="l" defTabSz="686435" rtl="0" eaLnBrk="1" latinLnBrk="0" hangingPunct="1">
        <a:lnSpc>
          <a:spcPct val="90000"/>
        </a:lnSpc>
        <a:spcBef>
          <a:spcPct val="75000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1450" algn="l" defTabSz="686435" rtl="0" eaLnBrk="1" latinLnBrk="0" hangingPunct="1">
        <a:lnSpc>
          <a:spcPct val="90000"/>
        </a:lnSpc>
        <a:spcBef>
          <a:spcPct val="75000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1450" algn="l" defTabSz="686435" rtl="0" eaLnBrk="1" latinLnBrk="0" hangingPunct="1">
        <a:lnSpc>
          <a:spcPct val="90000"/>
        </a:lnSpc>
        <a:spcBef>
          <a:spcPct val="75000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920" indent="-171450" algn="l" defTabSz="686435" rtl="0" eaLnBrk="1" latinLnBrk="0" hangingPunct="1">
        <a:lnSpc>
          <a:spcPct val="90000"/>
        </a:lnSpc>
        <a:spcBef>
          <a:spcPct val="75000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643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265" algn="l" defTabSz="68643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6435" algn="l" defTabSz="68643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643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643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5135" algn="l" defTabSz="68643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643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643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4470" algn="l" defTabSz="68643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294748" y="1988226"/>
            <a:ext cx="63594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000" b="1" dirty="0">
                <a:solidFill>
                  <a:srgbClr val="1FFFFF"/>
                </a:solidFill>
                <a:effectLst>
                  <a:glow rad="762000">
                    <a:srgbClr val="44DEC1">
                      <a:alpha val="5000"/>
                    </a:srgbClr>
                  </a:glow>
                </a:effectLst>
              </a:rPr>
              <a:t>数字银行可信纵深检测实践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466056" y="2983824"/>
            <a:ext cx="2211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柳星</a:t>
            </a:r>
            <a:r>
              <a:rPr lang="en-US" altLang="zh-CN" sz="2000" dirty="0">
                <a:solidFill>
                  <a:schemeClr val="bg1"/>
                </a:solidFill>
                <a:sym typeface="Wingdings" panose="05000000000000000000" pitchFamily="2" charset="2"/>
              </a:rPr>
              <a:t>(404notfound)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F4D2E4B-4E16-3E2E-D940-B78BC039F21C}"/>
              </a:ext>
            </a:extLst>
          </p:cNvPr>
          <p:cNvSpPr/>
          <p:nvPr/>
        </p:nvSpPr>
        <p:spPr>
          <a:xfrm>
            <a:off x="2155976" y="1935687"/>
            <a:ext cx="718663" cy="3287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13" dirty="0"/>
              <a:t>代码管理</a:t>
            </a:r>
            <a:endParaRPr kumimoji="1" lang="en-US" altLang="zh-CN" sz="1013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55DF4D9-D6AC-C9B1-EDEC-803F0455F131}"/>
              </a:ext>
            </a:extLst>
          </p:cNvPr>
          <p:cNvSpPr/>
          <p:nvPr/>
        </p:nvSpPr>
        <p:spPr>
          <a:xfrm>
            <a:off x="3057123" y="1935687"/>
            <a:ext cx="718663" cy="3287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13" dirty="0"/>
              <a:t>测试管理</a:t>
            </a:r>
            <a:endParaRPr kumimoji="1" lang="en-US" altLang="zh-CN" sz="1013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C459614-0C75-6E66-2F42-CC44973A821B}"/>
              </a:ext>
            </a:extLst>
          </p:cNvPr>
          <p:cNvSpPr/>
          <p:nvPr/>
        </p:nvSpPr>
        <p:spPr>
          <a:xfrm>
            <a:off x="4009085" y="1939934"/>
            <a:ext cx="718663" cy="3287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13" dirty="0"/>
              <a:t>研发过程管理</a:t>
            </a:r>
            <a:endParaRPr kumimoji="1" lang="en-US" altLang="zh-CN" sz="1013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C905A85-C569-DE19-40B7-C186132F95AA}"/>
              </a:ext>
            </a:extLst>
          </p:cNvPr>
          <p:cNvSpPr/>
          <p:nvPr/>
        </p:nvSpPr>
        <p:spPr>
          <a:xfrm>
            <a:off x="6065644" y="1935687"/>
            <a:ext cx="718663" cy="3287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013" dirty="0"/>
              <a:t>数据存储</a:t>
            </a:r>
            <a:endParaRPr kumimoji="1" lang="en-US" altLang="zh-CN" sz="1013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2EF7BF4-8165-44C6-A3E1-F8A1ED0B0635}"/>
              </a:ext>
            </a:extLst>
          </p:cNvPr>
          <p:cNvSpPr/>
          <p:nvPr/>
        </p:nvSpPr>
        <p:spPr>
          <a:xfrm>
            <a:off x="5056142" y="1941706"/>
            <a:ext cx="718663" cy="3287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13" dirty="0"/>
              <a:t>中间件</a:t>
            </a:r>
            <a:endParaRPr kumimoji="1" lang="en-US" altLang="zh-CN" sz="1013" dirty="0"/>
          </a:p>
        </p:txBody>
      </p:sp>
      <p:sp>
        <p:nvSpPr>
          <p:cNvPr id="8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69C324A6-1E27-ABED-A2B5-63CA45336650}"/>
              </a:ext>
            </a:extLst>
          </p:cNvPr>
          <p:cNvSpPr txBox="1"/>
          <p:nvPr/>
        </p:nvSpPr>
        <p:spPr>
          <a:xfrm>
            <a:off x="1386499" y="1997715"/>
            <a:ext cx="879099" cy="237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0184" tIns="40184" rIns="40184" bIns="40184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en-US" altLang="zh-CN" sz="1013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DevOps</a:t>
            </a:r>
            <a:endParaRPr sz="1013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40A4ED0F-02EA-11D9-2064-5C61E6CAC719}"/>
              </a:ext>
            </a:extLst>
          </p:cNvPr>
          <p:cNvSpPr txBox="1"/>
          <p:nvPr/>
        </p:nvSpPr>
        <p:spPr>
          <a:xfrm>
            <a:off x="1226074" y="2668087"/>
            <a:ext cx="879099" cy="237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0184" tIns="40184" rIns="40184" bIns="40184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zh-CN" altLang="en-US" sz="1013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安全切面思想</a:t>
            </a:r>
            <a:endParaRPr sz="1013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0EB356F-C692-CFEF-EC91-C3C4718B6757}"/>
              </a:ext>
            </a:extLst>
          </p:cNvPr>
          <p:cNvSpPr/>
          <p:nvPr/>
        </p:nvSpPr>
        <p:spPr>
          <a:xfrm>
            <a:off x="2105160" y="3241291"/>
            <a:ext cx="774711" cy="3287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013" dirty="0"/>
              <a:t>代码库数据</a:t>
            </a:r>
            <a:endParaRPr kumimoji="1" lang="en-US" altLang="zh-CN" sz="1013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AA16321-FCC9-A9CB-0C32-15707D5C6B09}"/>
              </a:ext>
            </a:extLst>
          </p:cNvPr>
          <p:cNvSpPr/>
          <p:nvPr/>
        </p:nvSpPr>
        <p:spPr>
          <a:xfrm>
            <a:off x="3057123" y="3225664"/>
            <a:ext cx="718663" cy="3287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013" dirty="0"/>
              <a:t>测试数据</a:t>
            </a:r>
            <a:endParaRPr kumimoji="1" lang="en-US" altLang="zh-CN" sz="1013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77152DB-486B-E0BA-C202-645EA3F80E28}"/>
              </a:ext>
            </a:extLst>
          </p:cNvPr>
          <p:cNvSpPr/>
          <p:nvPr/>
        </p:nvSpPr>
        <p:spPr>
          <a:xfrm>
            <a:off x="4009085" y="3220410"/>
            <a:ext cx="718663" cy="3287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013" dirty="0"/>
              <a:t>研发过程管理数据</a:t>
            </a:r>
            <a:endParaRPr kumimoji="1" lang="en-US" altLang="zh-CN" sz="1013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0C59B8F-0C49-E302-EF03-BF5B41475A2F}"/>
              </a:ext>
            </a:extLst>
          </p:cNvPr>
          <p:cNvSpPr/>
          <p:nvPr/>
        </p:nvSpPr>
        <p:spPr>
          <a:xfrm>
            <a:off x="5060314" y="3220411"/>
            <a:ext cx="1364661" cy="5829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0731" indent="-160731">
              <a:buFont typeface="Arial" panose="020B0604020202020204" pitchFamily="34" charset="0"/>
              <a:buChar char="•"/>
            </a:pPr>
            <a:r>
              <a:rPr kumimoji="1" lang="zh-CN" altLang="en-US" sz="1013" dirty="0"/>
              <a:t>消息中间件数据</a:t>
            </a:r>
            <a:endParaRPr kumimoji="1" lang="en-US" altLang="zh-CN" sz="1013" dirty="0"/>
          </a:p>
          <a:p>
            <a:pPr marL="160731" indent="-160731">
              <a:buFont typeface="Arial" panose="020B0604020202020204" pitchFamily="34" charset="0"/>
              <a:buChar char="•"/>
            </a:pPr>
            <a:r>
              <a:rPr kumimoji="1" lang="zh-CN" altLang="en-US" sz="1013" dirty="0"/>
              <a:t>数据中间件数据</a:t>
            </a:r>
            <a:endParaRPr kumimoji="1" lang="en-US" altLang="zh-CN" sz="1013" dirty="0"/>
          </a:p>
          <a:p>
            <a:pPr marL="160731" indent="-160731">
              <a:buFont typeface="Arial" panose="020B0604020202020204" pitchFamily="34" charset="0"/>
              <a:buChar char="•"/>
            </a:pPr>
            <a:r>
              <a:rPr kumimoji="1" lang="zh-CN" altLang="en-US" sz="1013" dirty="0"/>
              <a:t>配置中间件数据</a:t>
            </a:r>
            <a:endParaRPr kumimoji="1" lang="en-US" altLang="zh-CN" sz="1013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A596A3F-F79F-B486-EF17-798128D0A63F}"/>
              </a:ext>
            </a:extLst>
          </p:cNvPr>
          <p:cNvSpPr/>
          <p:nvPr/>
        </p:nvSpPr>
        <p:spPr>
          <a:xfrm>
            <a:off x="6572466" y="3196076"/>
            <a:ext cx="1073165" cy="7832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0731" indent="-160731">
              <a:buFont typeface="Arial" panose="020B0604020202020204" pitchFamily="34" charset="0"/>
              <a:buChar char="•"/>
            </a:pPr>
            <a:r>
              <a:rPr kumimoji="1" lang="zh-CN" altLang="en-US" sz="1013" dirty="0"/>
              <a:t>数据库数据</a:t>
            </a:r>
            <a:endParaRPr kumimoji="1" lang="en-US" altLang="zh-CN" sz="1013" dirty="0"/>
          </a:p>
          <a:p>
            <a:pPr marL="160731" indent="-160731">
              <a:buFont typeface="Arial" panose="020B0604020202020204" pitchFamily="34" charset="0"/>
              <a:buChar char="•"/>
            </a:pPr>
            <a:r>
              <a:rPr kumimoji="1" lang="en-US" altLang="zh-CN" sz="1013" dirty="0"/>
              <a:t>OSS</a:t>
            </a:r>
            <a:r>
              <a:rPr kumimoji="1" lang="zh-CN" altLang="en-US" sz="1013" dirty="0"/>
              <a:t>数据</a:t>
            </a:r>
            <a:endParaRPr kumimoji="1" lang="en-US" altLang="zh-CN" sz="1013" dirty="0"/>
          </a:p>
          <a:p>
            <a:pPr marL="160731" indent="-160731">
              <a:buFont typeface="Arial" panose="020B0604020202020204" pitchFamily="34" charset="0"/>
              <a:buChar char="•"/>
            </a:pPr>
            <a:r>
              <a:rPr kumimoji="1" lang="en-US" altLang="zh-CN" sz="1013" dirty="0"/>
              <a:t>SFTP</a:t>
            </a:r>
            <a:r>
              <a:rPr kumimoji="1" lang="zh-CN" altLang="en-US" sz="1013" dirty="0"/>
              <a:t>数据</a:t>
            </a:r>
            <a:endParaRPr kumimoji="1" lang="en-US" altLang="zh-CN" sz="1013" dirty="0"/>
          </a:p>
          <a:p>
            <a:pPr marL="160731" indent="-160731">
              <a:buFont typeface="Arial" panose="020B0604020202020204" pitchFamily="34" charset="0"/>
              <a:buChar char="•"/>
            </a:pPr>
            <a:r>
              <a:rPr kumimoji="1" lang="en-US" altLang="zh-CN" sz="1013" dirty="0"/>
              <a:t>SLS</a:t>
            </a:r>
            <a:r>
              <a:rPr kumimoji="1" lang="zh-CN" altLang="en-US" sz="1013" dirty="0"/>
              <a:t>数据</a:t>
            </a:r>
            <a:endParaRPr kumimoji="1" lang="en-US" altLang="zh-CN" sz="1013" dirty="0"/>
          </a:p>
          <a:p>
            <a:pPr marL="160731" indent="-160731">
              <a:buFont typeface="Arial" panose="020B0604020202020204" pitchFamily="34" charset="0"/>
              <a:buChar char="•"/>
            </a:pPr>
            <a:r>
              <a:rPr kumimoji="1" lang="zh-CN" altLang="en-US" sz="1013" dirty="0"/>
              <a:t>主机文件</a:t>
            </a:r>
            <a:endParaRPr kumimoji="1" lang="en-US" altLang="zh-CN" sz="1013" dirty="0"/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65252FE2-FBFE-4DEE-C59B-88256571195C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2874637" y="2100068"/>
            <a:ext cx="1824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368E7C6A-345F-1210-A2C6-FB5DE7B6A7DC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775785" y="2100069"/>
            <a:ext cx="233300" cy="4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DAA49AC4-1240-D787-5200-70E0F193D057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4727746" y="2104316"/>
            <a:ext cx="328395" cy="1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A4042D11-6527-F5D8-2A2A-F7D1B8A53AEA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5774803" y="2100069"/>
            <a:ext cx="290840" cy="6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右箭头 18">
            <a:extLst>
              <a:ext uri="{FF2B5EF4-FFF2-40B4-BE49-F238E27FC236}">
                <a16:creationId xmlns:a16="http://schemas.microsoft.com/office/drawing/2014/main" id="{1C1F004D-1135-4965-EA0E-BA83BEAD98BC}"/>
              </a:ext>
            </a:extLst>
          </p:cNvPr>
          <p:cNvSpPr/>
          <p:nvPr/>
        </p:nvSpPr>
        <p:spPr>
          <a:xfrm>
            <a:off x="2105160" y="2631963"/>
            <a:ext cx="5540471" cy="2755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  <p:sp>
        <p:nvSpPr>
          <p:cNvPr id="20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110E43B6-B1BD-6AD9-3AA6-1E584614AA77}"/>
              </a:ext>
            </a:extLst>
          </p:cNvPr>
          <p:cNvSpPr txBox="1"/>
          <p:nvPr/>
        </p:nvSpPr>
        <p:spPr>
          <a:xfrm>
            <a:off x="3148699" y="4257971"/>
            <a:ext cx="3340014" cy="237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0184" tIns="40184" rIns="40184" bIns="40184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zh-CN" altLang="en-US" sz="1013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安全数据切面：洞察敏感数据全链路</a:t>
            </a:r>
            <a:endParaRPr sz="1013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245F1AF-1BBB-B377-9EE4-1D0109EACDB6}"/>
              </a:ext>
            </a:extLst>
          </p:cNvPr>
          <p:cNvSpPr/>
          <p:nvPr/>
        </p:nvSpPr>
        <p:spPr>
          <a:xfrm>
            <a:off x="7120847" y="1930269"/>
            <a:ext cx="718663" cy="3287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13" dirty="0"/>
              <a:t>用户</a:t>
            </a:r>
            <a:endParaRPr kumimoji="1" lang="en-US" altLang="zh-CN" sz="1013" dirty="0"/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C39C60FD-D3CE-D930-C1F9-AA11F230399B}"/>
              </a:ext>
            </a:extLst>
          </p:cNvPr>
          <p:cNvCxnSpPr>
            <a:stCxn id="6" idx="3"/>
            <a:endCxn id="21" idx="1"/>
          </p:cNvCxnSpPr>
          <p:nvPr/>
        </p:nvCxnSpPr>
        <p:spPr>
          <a:xfrm flipV="1">
            <a:off x="6784307" y="2094651"/>
            <a:ext cx="336541" cy="5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D4E98C60-CA37-1A05-D2B8-A12E7FCAA888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flipH="1">
            <a:off x="2492517" y="2264449"/>
            <a:ext cx="22790" cy="976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97C64F24-4D6D-458B-DB5E-95B8969A1FCA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flipH="1">
            <a:off x="2492516" y="2264449"/>
            <a:ext cx="923938" cy="976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A27913B6-B761-47E4-EF8B-60F6B7577E68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 flipH="1">
            <a:off x="2492515" y="2268696"/>
            <a:ext cx="1875900" cy="972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1B6F4257-64E0-281B-9909-4E1180FC0EEF}"/>
              </a:ext>
            </a:extLst>
          </p:cNvPr>
          <p:cNvCxnSpPr>
            <a:stCxn id="5" idx="2"/>
          </p:cNvCxnSpPr>
          <p:nvPr/>
        </p:nvCxnSpPr>
        <p:spPr>
          <a:xfrm>
            <a:off x="4368415" y="2268696"/>
            <a:ext cx="0" cy="972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0ACBC2F0-936C-9E9A-6445-5689569485FB}"/>
              </a:ext>
            </a:extLst>
          </p:cNvPr>
          <p:cNvCxnSpPr>
            <a:stCxn id="4" idx="2"/>
            <a:endCxn id="11" idx="0"/>
          </p:cNvCxnSpPr>
          <p:nvPr/>
        </p:nvCxnSpPr>
        <p:spPr>
          <a:xfrm>
            <a:off x="3416453" y="2264450"/>
            <a:ext cx="0" cy="961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FAF5DF6F-663D-F859-6EE8-34106E5CB02A}"/>
              </a:ext>
            </a:extLst>
          </p:cNvPr>
          <p:cNvCxnSpPr>
            <a:stCxn id="7" idx="2"/>
          </p:cNvCxnSpPr>
          <p:nvPr/>
        </p:nvCxnSpPr>
        <p:spPr>
          <a:xfrm>
            <a:off x="5415472" y="2270468"/>
            <a:ext cx="0" cy="970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0197819C-67C4-5FDF-378E-AEE143021CE1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>
            <a:off x="6424974" y="2264449"/>
            <a:ext cx="684074" cy="931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>
            <a:extLst>
              <a:ext uri="{FF2B5EF4-FFF2-40B4-BE49-F238E27FC236}">
                <a16:creationId xmlns:a16="http://schemas.microsoft.com/office/drawing/2014/main" id="{14F985DA-5C27-FFEB-F78C-0D64F91487D6}"/>
              </a:ext>
            </a:extLst>
          </p:cNvPr>
          <p:cNvCxnSpPr>
            <a:cxnSpLocks/>
            <a:stCxn id="14" idx="2"/>
          </p:cNvCxnSpPr>
          <p:nvPr/>
        </p:nvCxnSpPr>
        <p:spPr>
          <a:xfrm rot="5400000" flipH="1">
            <a:off x="5477426" y="2347675"/>
            <a:ext cx="458740" cy="2804507"/>
          </a:xfrm>
          <a:prstGeom prst="bentConnector4">
            <a:avLst>
              <a:gd name="adj1" fmla="val -28031"/>
              <a:gd name="adj2" fmla="val 998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肘形连接符 30">
            <a:extLst>
              <a:ext uri="{FF2B5EF4-FFF2-40B4-BE49-F238E27FC236}">
                <a16:creationId xmlns:a16="http://schemas.microsoft.com/office/drawing/2014/main" id="{D410CD78-27F5-CA1B-145B-37EC3F0ADF31}"/>
              </a:ext>
            </a:extLst>
          </p:cNvPr>
          <p:cNvCxnSpPr>
            <a:stCxn id="14" idx="2"/>
            <a:endCxn id="11" idx="2"/>
          </p:cNvCxnSpPr>
          <p:nvPr/>
        </p:nvCxnSpPr>
        <p:spPr>
          <a:xfrm rot="5400000" flipH="1">
            <a:off x="5050316" y="1920565"/>
            <a:ext cx="424871" cy="3692594"/>
          </a:xfrm>
          <a:prstGeom prst="bentConnector3">
            <a:avLst>
              <a:gd name="adj1" fmla="val -302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肘形连接符 31">
            <a:extLst>
              <a:ext uri="{FF2B5EF4-FFF2-40B4-BE49-F238E27FC236}">
                <a16:creationId xmlns:a16="http://schemas.microsoft.com/office/drawing/2014/main" id="{D60C184E-04BB-B1B5-AF85-3F985B25CF94}"/>
              </a:ext>
            </a:extLst>
          </p:cNvPr>
          <p:cNvCxnSpPr>
            <a:cxnSpLocks/>
            <a:stCxn id="14" idx="2"/>
            <a:endCxn id="10" idx="2"/>
          </p:cNvCxnSpPr>
          <p:nvPr/>
        </p:nvCxnSpPr>
        <p:spPr>
          <a:xfrm rot="5400000" flipH="1">
            <a:off x="4596159" y="1466409"/>
            <a:ext cx="409244" cy="4616532"/>
          </a:xfrm>
          <a:prstGeom prst="bentConnector3">
            <a:avLst>
              <a:gd name="adj1" fmla="val -314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3C317B80-197B-1913-6340-2782A893D3B0}"/>
              </a:ext>
            </a:extLst>
          </p:cNvPr>
          <p:cNvSpPr txBox="1"/>
          <p:nvPr/>
        </p:nvSpPr>
        <p:spPr>
          <a:xfrm>
            <a:off x="1233787" y="3287191"/>
            <a:ext cx="879099" cy="237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0184" tIns="40184" rIns="40184" bIns="40184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zh-CN" altLang="en-US" sz="1013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安全数据切面</a:t>
            </a:r>
            <a:endParaRPr sz="1013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30893920-41EC-A97C-0BEB-7C34AB8971A5}"/>
              </a:ext>
            </a:extLst>
          </p:cNvPr>
          <p:cNvCxnSpPr>
            <a:stCxn id="21" idx="2"/>
            <a:endCxn id="14" idx="0"/>
          </p:cNvCxnSpPr>
          <p:nvPr/>
        </p:nvCxnSpPr>
        <p:spPr>
          <a:xfrm flipH="1">
            <a:off x="7109048" y="2259031"/>
            <a:ext cx="371130" cy="937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E47EF62F-1599-94C6-3909-89EFBCF68DCD}"/>
              </a:ext>
            </a:extLst>
          </p:cNvPr>
          <p:cNvSpPr/>
          <p:nvPr/>
        </p:nvSpPr>
        <p:spPr>
          <a:xfrm>
            <a:off x="2064732" y="1603239"/>
            <a:ext cx="2825957" cy="2200099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013" dirty="0"/>
          </a:p>
        </p:txBody>
      </p:sp>
      <p:sp>
        <p:nvSpPr>
          <p:cNvPr id="36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7F3DC578-61D7-4C36-3451-A80761D79513}"/>
              </a:ext>
            </a:extLst>
          </p:cNvPr>
          <p:cNvSpPr txBox="1"/>
          <p:nvPr/>
        </p:nvSpPr>
        <p:spPr>
          <a:xfrm>
            <a:off x="3057122" y="1624117"/>
            <a:ext cx="879099" cy="237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0184" tIns="40184" rIns="40184" bIns="40184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zh-CN" altLang="en-US" sz="1013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办公网</a:t>
            </a:r>
            <a:endParaRPr sz="1013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ACF2C49-A471-A52B-DEE2-BE0DB76E00DF}"/>
              </a:ext>
            </a:extLst>
          </p:cNvPr>
          <p:cNvSpPr/>
          <p:nvPr/>
        </p:nvSpPr>
        <p:spPr>
          <a:xfrm>
            <a:off x="4981932" y="1601579"/>
            <a:ext cx="1961664" cy="2200099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013" dirty="0"/>
          </a:p>
        </p:txBody>
      </p:sp>
      <p:sp>
        <p:nvSpPr>
          <p:cNvPr id="38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EC6E36A9-2194-E213-39E8-AEEF85602F12}"/>
              </a:ext>
            </a:extLst>
          </p:cNvPr>
          <p:cNvSpPr txBox="1"/>
          <p:nvPr/>
        </p:nvSpPr>
        <p:spPr>
          <a:xfrm>
            <a:off x="5695622" y="1608649"/>
            <a:ext cx="879099" cy="237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0184" tIns="40184" rIns="40184" bIns="40184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en-US" sz="1013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生产网</a:t>
            </a:r>
            <a:endParaRPr sz="1013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577811E-8734-2AD9-40DE-BCF6C30A0B64}"/>
              </a:ext>
            </a:extLst>
          </p:cNvPr>
          <p:cNvSpPr/>
          <p:nvPr/>
        </p:nvSpPr>
        <p:spPr>
          <a:xfrm>
            <a:off x="7034839" y="1590319"/>
            <a:ext cx="898569" cy="2417595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013" dirty="0"/>
          </a:p>
        </p:txBody>
      </p:sp>
      <p:sp>
        <p:nvSpPr>
          <p:cNvPr id="40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D1DA84AC-37D8-59F0-1609-7E13D61CF461}"/>
              </a:ext>
            </a:extLst>
          </p:cNvPr>
          <p:cNvSpPr txBox="1"/>
          <p:nvPr/>
        </p:nvSpPr>
        <p:spPr>
          <a:xfrm>
            <a:off x="7227610" y="1593503"/>
            <a:ext cx="879099" cy="237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0184" tIns="40184" rIns="40184" bIns="40184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en-US" sz="1013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公网</a:t>
            </a:r>
            <a:endParaRPr sz="1013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1" name="肘形连接符 40">
            <a:extLst>
              <a:ext uri="{FF2B5EF4-FFF2-40B4-BE49-F238E27FC236}">
                <a16:creationId xmlns:a16="http://schemas.microsoft.com/office/drawing/2014/main" id="{E7F2C7D4-B1E6-677C-B99B-37EA171985D5}"/>
              </a:ext>
            </a:extLst>
          </p:cNvPr>
          <p:cNvCxnSpPr>
            <a:cxnSpLocks/>
            <a:stCxn id="14" idx="2"/>
            <a:endCxn id="13" idx="2"/>
          </p:cNvCxnSpPr>
          <p:nvPr/>
        </p:nvCxnSpPr>
        <p:spPr>
          <a:xfrm rot="5400000" flipH="1">
            <a:off x="6337865" y="3208115"/>
            <a:ext cx="175961" cy="1366404"/>
          </a:xfrm>
          <a:prstGeom prst="bentConnector3">
            <a:avLst>
              <a:gd name="adj1" fmla="val -730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BFF965EF-DC5B-3894-2349-5D1454127C7C}"/>
              </a:ext>
            </a:extLst>
          </p:cNvPr>
          <p:cNvSpPr/>
          <p:nvPr/>
        </p:nvSpPr>
        <p:spPr>
          <a:xfrm>
            <a:off x="2155976" y="1609056"/>
            <a:ext cx="718663" cy="2125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13" dirty="0"/>
              <a:t>员工</a:t>
            </a:r>
            <a:endParaRPr kumimoji="1" lang="en-US" altLang="zh-CN" sz="1013" dirty="0"/>
          </a:p>
        </p:txBody>
      </p: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2B15AD04-2D77-9C64-C1F7-DB3508F22E58}"/>
              </a:ext>
            </a:extLst>
          </p:cNvPr>
          <p:cNvCxnSpPr>
            <a:cxnSpLocks/>
            <a:stCxn id="42" idx="2"/>
            <a:endCxn id="3" idx="0"/>
          </p:cNvCxnSpPr>
          <p:nvPr/>
        </p:nvCxnSpPr>
        <p:spPr>
          <a:xfrm>
            <a:off x="2515306" y="1821585"/>
            <a:ext cx="0" cy="114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6BAF95A9-9D12-0012-637C-6A4BA82F2FBC}"/>
              </a:ext>
            </a:extLst>
          </p:cNvPr>
          <p:cNvSpPr txBox="1"/>
          <p:nvPr/>
        </p:nvSpPr>
        <p:spPr>
          <a:xfrm>
            <a:off x="1335882" y="1622026"/>
            <a:ext cx="81217" cy="219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0184" tIns="40184" rIns="40184" bIns="40184" rtlCol="0" anchor="ctr">
            <a:spAutoFit/>
          </a:bodyPr>
          <a:lstStyle/>
          <a:p>
            <a:pPr algn="l"/>
            <a:endParaRPr kumimoji="1" lang="zh-CN" altLang="en-US" sz="9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标题 1">
            <a:extLst>
              <a:ext uri="{FF2B5EF4-FFF2-40B4-BE49-F238E27FC236}">
                <a16:creationId xmlns:a16="http://schemas.microsoft.com/office/drawing/2014/main" id="{F38B4FFE-3ED3-8E2C-A2DD-CF938CA13AAE}"/>
              </a:ext>
            </a:extLst>
          </p:cNvPr>
          <p:cNvSpPr txBox="1">
            <a:spLocks/>
          </p:cNvSpPr>
          <p:nvPr/>
        </p:nvSpPr>
        <p:spPr>
          <a:xfrm>
            <a:off x="735132" y="936651"/>
            <a:ext cx="10928466" cy="58446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64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9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chemeClr val="bg1"/>
                </a:solidFill>
              </a:rPr>
              <a:t>数据技术架构</a:t>
            </a:r>
          </a:p>
        </p:txBody>
      </p:sp>
    </p:spTree>
    <p:extLst>
      <p:ext uri="{BB962C8B-B14F-4D97-AF65-F5344CB8AC3E}">
        <p14:creationId xmlns:p14="http://schemas.microsoft.com/office/powerpoint/2010/main" val="517011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15FF38F-3BAF-C9B0-385C-A5B1DA2399A2}"/>
              </a:ext>
            </a:extLst>
          </p:cNvPr>
          <p:cNvGrpSpPr/>
          <p:nvPr/>
        </p:nvGrpSpPr>
        <p:grpSpPr>
          <a:xfrm>
            <a:off x="1715877" y="1951289"/>
            <a:ext cx="1636095" cy="620461"/>
            <a:chOff x="1400030" y="2892866"/>
            <a:chExt cx="2908613" cy="110304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C5CFB7E-5FBD-298E-7DDA-CE6969AA9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0030" y="2892866"/>
              <a:ext cx="2908613" cy="1103041"/>
            </a:xfrm>
            <a:prstGeom prst="rect">
              <a:avLst/>
            </a:prstGeom>
          </p:spPr>
        </p:pic>
        <p:sp>
          <p:nvSpPr>
            <p:cNvPr id="5" name="28pt | 内容简介，关键词等等 Our businesses comprised core commerce, cloud computing, digital media and entertainment. We enable businesses to transform the way they market, sell, operate and improve their efficiencies.">
              <a:extLst>
                <a:ext uri="{FF2B5EF4-FFF2-40B4-BE49-F238E27FC236}">
                  <a16:creationId xmlns:a16="http://schemas.microsoft.com/office/drawing/2014/main" id="{FE6E8B8F-742C-A34F-3852-7313E75689A6}"/>
                </a:ext>
              </a:extLst>
            </p:cNvPr>
            <p:cNvSpPr txBox="1"/>
            <p:nvPr/>
          </p:nvSpPr>
          <p:spPr>
            <a:xfrm>
              <a:off x="2086393" y="3218366"/>
              <a:ext cx="1829826" cy="4213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4" tIns="40184" rIns="40184" bIns="40184">
              <a:spAutoFit/>
            </a:bodyPr>
            <a:lstStyle>
              <a:lvl1pPr algn="l">
                <a:defRPr sz="2800" b="0">
                  <a:solidFill>
                    <a:srgbClr val="EC6C01"/>
                  </a:solidFill>
                  <a:latin typeface="Alibaba PuHuiTi R"/>
                  <a:ea typeface="Alibaba PuHuiTi R"/>
                  <a:cs typeface="Alibaba PuHuiTi R"/>
                  <a:sym typeface="Alibaba PuHuiTi"/>
                </a:defRPr>
              </a:lvl1pPr>
            </a:lstStyle>
            <a:p>
              <a:pPr algn="just"/>
              <a:r>
                <a:rPr lang="zh-CN" altLang="en-US" sz="1013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简单的事情做错</a:t>
              </a:r>
              <a:endParaRPr sz="1013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C9A27E72-A897-B5F2-D801-31D8DFC371C9}"/>
              </a:ext>
            </a:extLst>
          </p:cNvPr>
          <p:cNvGrpSpPr/>
          <p:nvPr/>
        </p:nvGrpSpPr>
        <p:grpSpPr>
          <a:xfrm>
            <a:off x="3738050" y="1951289"/>
            <a:ext cx="1636095" cy="620461"/>
            <a:chOff x="1400030" y="2892866"/>
            <a:chExt cx="2908613" cy="1103041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D019F82-9946-C067-4363-0B1765473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0030" y="2892866"/>
              <a:ext cx="2908613" cy="1103041"/>
            </a:xfrm>
            <a:prstGeom prst="rect">
              <a:avLst/>
            </a:prstGeom>
          </p:spPr>
        </p:pic>
        <p:sp>
          <p:nvSpPr>
            <p:cNvPr id="8" name="28pt | 内容简介，关键词等等 Our businesses comprised core commerce, cloud computing, digital media and entertainment. We enable businesses to transform the way they market, sell, operate and improve their efficiencies.">
              <a:extLst>
                <a:ext uri="{FF2B5EF4-FFF2-40B4-BE49-F238E27FC236}">
                  <a16:creationId xmlns:a16="http://schemas.microsoft.com/office/drawing/2014/main" id="{1ED42B9F-A37D-0ABC-9AF2-E38F5F65F25F}"/>
                </a:ext>
              </a:extLst>
            </p:cNvPr>
            <p:cNvSpPr txBox="1"/>
            <p:nvPr/>
          </p:nvSpPr>
          <p:spPr>
            <a:xfrm>
              <a:off x="2086393" y="3218366"/>
              <a:ext cx="1829826" cy="4213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4" tIns="40184" rIns="40184" bIns="40184">
              <a:spAutoFit/>
            </a:bodyPr>
            <a:lstStyle>
              <a:lvl1pPr algn="l">
                <a:defRPr sz="2800" b="0">
                  <a:solidFill>
                    <a:srgbClr val="EC6C01"/>
                  </a:solidFill>
                  <a:latin typeface="Alibaba PuHuiTi R"/>
                  <a:ea typeface="Alibaba PuHuiTi R"/>
                  <a:cs typeface="Alibaba PuHuiTi R"/>
                  <a:sym typeface="Alibaba PuHuiTi"/>
                </a:defRPr>
              </a:lvl1pPr>
            </a:lstStyle>
            <a:p>
              <a:pPr algn="just"/>
              <a:r>
                <a:rPr lang="zh-CN" altLang="en-US" sz="1013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重要的事情没做</a:t>
              </a:r>
              <a:endParaRPr sz="1013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71F82CE3-88CA-E9BD-4B80-FBC0D6F2AAEC}"/>
              </a:ext>
            </a:extLst>
          </p:cNvPr>
          <p:cNvGrpSpPr/>
          <p:nvPr/>
        </p:nvGrpSpPr>
        <p:grpSpPr>
          <a:xfrm>
            <a:off x="5760223" y="1942634"/>
            <a:ext cx="1636095" cy="620461"/>
            <a:chOff x="1400030" y="2892866"/>
            <a:chExt cx="2908613" cy="1103041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9B63043C-5E03-97FB-1495-27334E270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0030" y="2892866"/>
              <a:ext cx="2908613" cy="1103041"/>
            </a:xfrm>
            <a:prstGeom prst="rect">
              <a:avLst/>
            </a:prstGeom>
          </p:spPr>
        </p:pic>
        <p:sp>
          <p:nvSpPr>
            <p:cNvPr id="11" name="28pt | 内容简介，关键词等等 Our businesses comprised core commerce, cloud computing, digital media and entertainment. We enable businesses to transform the way they market, sell, operate and improve their efficiencies.">
              <a:extLst>
                <a:ext uri="{FF2B5EF4-FFF2-40B4-BE49-F238E27FC236}">
                  <a16:creationId xmlns:a16="http://schemas.microsoft.com/office/drawing/2014/main" id="{099FAD4D-B8BD-71D3-0EF1-3AB674708DA9}"/>
                </a:ext>
              </a:extLst>
            </p:cNvPr>
            <p:cNvSpPr txBox="1"/>
            <p:nvPr/>
          </p:nvSpPr>
          <p:spPr>
            <a:xfrm>
              <a:off x="2086393" y="3218366"/>
              <a:ext cx="1829826" cy="4213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4" tIns="40184" rIns="40184" bIns="40184">
              <a:spAutoFit/>
            </a:bodyPr>
            <a:lstStyle>
              <a:lvl1pPr algn="l">
                <a:defRPr sz="2800" b="0">
                  <a:solidFill>
                    <a:srgbClr val="EC6C01"/>
                  </a:solidFill>
                  <a:latin typeface="Alibaba PuHuiTi R"/>
                  <a:ea typeface="Alibaba PuHuiTi R"/>
                  <a:cs typeface="Alibaba PuHuiTi R"/>
                  <a:sym typeface="Alibaba PuHuiTi"/>
                </a:defRPr>
              </a:lvl1pPr>
            </a:lstStyle>
            <a:p>
              <a:pPr algn="just"/>
              <a:r>
                <a:rPr lang="zh-CN" altLang="en-US" sz="1013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难的事情难解</a:t>
              </a:r>
              <a:endParaRPr sz="1013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89CC7552-015F-B0C1-7B60-4AB6858D5409}"/>
              </a:ext>
            </a:extLst>
          </p:cNvPr>
          <p:cNvSpPr/>
          <p:nvPr/>
        </p:nvSpPr>
        <p:spPr>
          <a:xfrm>
            <a:off x="1851594" y="2754842"/>
            <a:ext cx="1364660" cy="9211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0731" indent="-160731">
              <a:buFont typeface="Arial" panose="020B0604020202020204" pitchFamily="34" charset="0"/>
              <a:buChar char="•"/>
            </a:pPr>
            <a:r>
              <a:rPr kumimoji="1" lang="zh-CN" altLang="en-US" sz="1013" dirty="0"/>
              <a:t>错误配置：网络访问策略</a:t>
            </a:r>
            <a:r>
              <a:rPr kumimoji="1" lang="en-US" altLang="zh-CN" sz="1013" dirty="0"/>
              <a:t>/</a:t>
            </a:r>
            <a:r>
              <a:rPr kumimoji="1" lang="zh-CN" altLang="en-US" sz="1013" dirty="0"/>
              <a:t>权限</a:t>
            </a:r>
            <a:endParaRPr kumimoji="1" lang="en-US" altLang="zh-CN" sz="1013" dirty="0"/>
          </a:p>
          <a:p>
            <a:pPr marL="160731" indent="-160731">
              <a:buFont typeface="Arial" panose="020B0604020202020204" pitchFamily="34" charset="0"/>
              <a:buChar char="•"/>
            </a:pPr>
            <a:r>
              <a:rPr kumimoji="1" lang="zh-CN" altLang="en-US" sz="1013" dirty="0"/>
              <a:t>未鉴权</a:t>
            </a:r>
            <a:endParaRPr kumimoji="1" lang="en-US" altLang="zh-CN" sz="1013" dirty="0"/>
          </a:p>
          <a:p>
            <a:pPr marL="160731" indent="-160731">
              <a:buFont typeface="Arial" panose="020B0604020202020204" pitchFamily="34" charset="0"/>
              <a:buChar char="•"/>
            </a:pPr>
            <a:r>
              <a:rPr kumimoji="1" lang="zh-CN" altLang="en-US" sz="1013" dirty="0"/>
              <a:t>弱口令</a:t>
            </a:r>
            <a:endParaRPr kumimoji="1" lang="en-US" altLang="zh-CN" sz="1013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54DD8E6-0DCC-058C-370E-65EEAF63E8F6}"/>
              </a:ext>
            </a:extLst>
          </p:cNvPr>
          <p:cNvSpPr/>
          <p:nvPr/>
        </p:nvSpPr>
        <p:spPr>
          <a:xfrm>
            <a:off x="3873766" y="2754842"/>
            <a:ext cx="1364661" cy="9211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0731" indent="-160731">
              <a:buFont typeface="Arial" panose="020B0604020202020204" pitchFamily="34" charset="0"/>
              <a:buChar char="•"/>
            </a:pPr>
            <a:r>
              <a:rPr kumimoji="1" lang="zh-CN" altLang="en-US" sz="1013" dirty="0"/>
              <a:t>数据未加密</a:t>
            </a:r>
            <a:endParaRPr kumimoji="1" lang="en-US" altLang="zh-CN" sz="1013" dirty="0"/>
          </a:p>
          <a:p>
            <a:pPr marL="160731" indent="-160731">
              <a:buFont typeface="Arial" panose="020B0604020202020204" pitchFamily="34" charset="0"/>
              <a:buChar char="•"/>
            </a:pPr>
            <a:r>
              <a:rPr kumimoji="1" lang="zh-CN" altLang="en-US" sz="1013" dirty="0"/>
              <a:t>数据未脱敏</a:t>
            </a:r>
            <a:endParaRPr kumimoji="1" lang="en-US" altLang="zh-CN" sz="1013" dirty="0"/>
          </a:p>
          <a:p>
            <a:pPr marL="160731" indent="-160731">
              <a:buFont typeface="Arial" panose="020B0604020202020204" pitchFamily="34" charset="0"/>
              <a:buChar char="•"/>
            </a:pPr>
            <a:r>
              <a:rPr kumimoji="1" lang="zh-CN" altLang="en-US" sz="1013" dirty="0"/>
              <a:t>数据未隔离</a:t>
            </a:r>
            <a:endParaRPr kumimoji="1" lang="en-US" altLang="zh-CN" sz="1013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409FD18-6994-DD8D-8A4C-7B68D8F08F14}"/>
              </a:ext>
            </a:extLst>
          </p:cNvPr>
          <p:cNvSpPr/>
          <p:nvPr/>
        </p:nvSpPr>
        <p:spPr>
          <a:xfrm>
            <a:off x="5895941" y="2746188"/>
            <a:ext cx="1364661" cy="9211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0731" indent="-160731">
              <a:buFont typeface="Arial" panose="020B0604020202020204" pitchFamily="34" charset="0"/>
              <a:buChar char="•"/>
            </a:pPr>
            <a:endParaRPr kumimoji="1" lang="en-US" altLang="zh-CN" sz="1013" dirty="0"/>
          </a:p>
          <a:p>
            <a:pPr marL="160731" indent="-160731">
              <a:buFont typeface="Arial" panose="020B0604020202020204" pitchFamily="34" charset="0"/>
              <a:buChar char="•"/>
            </a:pPr>
            <a:r>
              <a:rPr kumimoji="1" lang="zh-CN" altLang="en-US" sz="1013" dirty="0"/>
              <a:t>凭据泄漏</a:t>
            </a:r>
            <a:endParaRPr kumimoji="1" lang="en-US" altLang="zh-CN" sz="1013" dirty="0"/>
          </a:p>
          <a:p>
            <a:pPr marL="160731" indent="-160731">
              <a:buFont typeface="Arial" panose="020B0604020202020204" pitchFamily="34" charset="0"/>
              <a:buChar char="•"/>
            </a:pPr>
            <a:r>
              <a:rPr kumimoji="1" lang="zh-CN" altLang="en-US" sz="1013" dirty="0"/>
              <a:t>身份冒用</a:t>
            </a:r>
            <a:endParaRPr kumimoji="1" lang="en-US" altLang="zh-CN" sz="1013" dirty="0"/>
          </a:p>
          <a:p>
            <a:pPr marL="160731" indent="-160731">
              <a:buFont typeface="Arial" panose="020B0604020202020204" pitchFamily="34" charset="0"/>
              <a:buChar char="•"/>
            </a:pPr>
            <a:r>
              <a:rPr kumimoji="1" lang="zh-CN" altLang="en-US" sz="1013" dirty="0"/>
              <a:t>接口滥用</a:t>
            </a:r>
            <a:endParaRPr kumimoji="1" lang="en-US" altLang="zh-CN" sz="1013" dirty="0"/>
          </a:p>
          <a:p>
            <a:pPr marL="160731" indent="-160731">
              <a:buFont typeface="Arial" panose="020B0604020202020204" pitchFamily="34" charset="0"/>
              <a:buChar char="•"/>
            </a:pPr>
            <a:r>
              <a:rPr kumimoji="1" lang="zh-CN" altLang="en-US" sz="1013" dirty="0"/>
              <a:t>直接操作数据库</a:t>
            </a:r>
            <a:endParaRPr kumimoji="1" lang="en-US" altLang="zh-CN" sz="1013" dirty="0"/>
          </a:p>
          <a:p>
            <a:pPr marL="160731" indent="-160731">
              <a:buFont typeface="Arial" panose="020B0604020202020204" pitchFamily="34" charset="0"/>
              <a:buChar char="•"/>
            </a:pPr>
            <a:r>
              <a:rPr kumimoji="1" lang="zh-CN" altLang="en-US" sz="1013" dirty="0"/>
              <a:t>应用漏洞</a:t>
            </a:r>
            <a:endParaRPr kumimoji="1" lang="en-US" altLang="zh-CN" sz="1013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661A926-32C5-F2FC-EF2D-A5EACBFC3345}"/>
              </a:ext>
            </a:extLst>
          </p:cNvPr>
          <p:cNvSpPr txBox="1">
            <a:spLocks/>
          </p:cNvSpPr>
          <p:nvPr/>
        </p:nvSpPr>
        <p:spPr>
          <a:xfrm>
            <a:off x="735133" y="830867"/>
            <a:ext cx="10928466" cy="58446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64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9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bg1"/>
                </a:solidFill>
              </a:rPr>
              <a:t>数据被盗风险场景</a:t>
            </a:r>
          </a:p>
        </p:txBody>
      </p:sp>
    </p:spTree>
    <p:extLst>
      <p:ext uri="{BB962C8B-B14F-4D97-AF65-F5344CB8AC3E}">
        <p14:creationId xmlns:p14="http://schemas.microsoft.com/office/powerpoint/2010/main" val="2278229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0329C6B-5AFC-F407-D0E0-4DB9740AF7AA}"/>
              </a:ext>
            </a:extLst>
          </p:cNvPr>
          <p:cNvSpPr/>
          <p:nvPr/>
        </p:nvSpPr>
        <p:spPr>
          <a:xfrm>
            <a:off x="2031887" y="4296514"/>
            <a:ext cx="4087513" cy="305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13" dirty="0"/>
              <a:t>覆盖所有域内数据载体：</a:t>
            </a:r>
            <a:r>
              <a:rPr lang="en" altLang="zh-CN" sz="1013" dirty="0"/>
              <a:t>OB/OSS/SFTP/SLS/ODPS/File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E6D5D95-1E46-1960-1FB7-5858C9079D0C}"/>
              </a:ext>
            </a:extLst>
          </p:cNvPr>
          <p:cNvSpPr/>
          <p:nvPr/>
        </p:nvSpPr>
        <p:spPr>
          <a:xfrm>
            <a:off x="2031887" y="3831151"/>
            <a:ext cx="4087513" cy="305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13" dirty="0"/>
              <a:t>覆盖环境：公网</a:t>
            </a:r>
            <a:r>
              <a:rPr lang="en-US" altLang="zh-CN" sz="1013" dirty="0"/>
              <a:t>/</a:t>
            </a:r>
            <a:r>
              <a:rPr lang="zh-CN" altLang="en-US" sz="1013" dirty="0"/>
              <a:t>办公网</a:t>
            </a:r>
            <a:r>
              <a:rPr lang="en-US" altLang="zh-CN" sz="1013" dirty="0"/>
              <a:t>/</a:t>
            </a:r>
            <a:r>
              <a:rPr lang="zh-CN" altLang="en-US" sz="1013" dirty="0"/>
              <a:t>生产网</a:t>
            </a:r>
            <a:r>
              <a:rPr lang="en-US" altLang="zh-CN" sz="1013" dirty="0"/>
              <a:t>/</a:t>
            </a:r>
            <a:r>
              <a:rPr lang="zh-CN" altLang="en-US" sz="1013" dirty="0"/>
              <a:t>云上租户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8C311A9-72A4-A997-8E84-20E2593ED588}"/>
              </a:ext>
            </a:extLst>
          </p:cNvPr>
          <p:cNvSpPr/>
          <p:nvPr/>
        </p:nvSpPr>
        <p:spPr>
          <a:xfrm>
            <a:off x="2031887" y="3387755"/>
            <a:ext cx="4087513" cy="305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13" dirty="0"/>
              <a:t>数据盗取风险场景大图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1101B12-06DA-03C0-58E8-C2F6105765B8}"/>
              </a:ext>
            </a:extLst>
          </p:cNvPr>
          <p:cNvSpPr/>
          <p:nvPr/>
        </p:nvSpPr>
        <p:spPr>
          <a:xfrm>
            <a:off x="1934312" y="2951916"/>
            <a:ext cx="719445" cy="3056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13" dirty="0"/>
              <a:t>事前加固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C79C7C-91AA-9891-2CF5-944B8BADD6B0}"/>
              </a:ext>
            </a:extLst>
          </p:cNvPr>
          <p:cNvSpPr/>
          <p:nvPr/>
        </p:nvSpPr>
        <p:spPr>
          <a:xfrm>
            <a:off x="2709081" y="2951603"/>
            <a:ext cx="601447" cy="305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13" dirty="0"/>
              <a:t>敏感数据识别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22FF2F1-9B8E-35CE-A875-62112F781A44}"/>
              </a:ext>
            </a:extLst>
          </p:cNvPr>
          <p:cNvSpPr/>
          <p:nvPr/>
        </p:nvSpPr>
        <p:spPr>
          <a:xfrm>
            <a:off x="3416164" y="2949867"/>
            <a:ext cx="452990" cy="305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13" dirty="0"/>
              <a:t>数据蜜罐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A375F7B-6517-077B-F891-90DFAE11AD16}"/>
              </a:ext>
            </a:extLst>
          </p:cNvPr>
          <p:cNvSpPr/>
          <p:nvPr/>
        </p:nvSpPr>
        <p:spPr>
          <a:xfrm>
            <a:off x="3947815" y="2951916"/>
            <a:ext cx="452990" cy="305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13" dirty="0"/>
              <a:t>访问控制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AC61BA5-A3FE-1666-125D-00AA258B2C9A}"/>
              </a:ext>
            </a:extLst>
          </p:cNvPr>
          <p:cNvSpPr/>
          <p:nvPr/>
        </p:nvSpPr>
        <p:spPr>
          <a:xfrm>
            <a:off x="4488661" y="2960777"/>
            <a:ext cx="452990" cy="305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13" dirty="0"/>
              <a:t>数据脱敏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6501FA3-B59E-E040-DC60-BD9F79D87684}"/>
              </a:ext>
            </a:extLst>
          </p:cNvPr>
          <p:cNvSpPr/>
          <p:nvPr/>
        </p:nvSpPr>
        <p:spPr>
          <a:xfrm>
            <a:off x="5077326" y="2951499"/>
            <a:ext cx="452989" cy="305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13" dirty="0"/>
              <a:t>密钥托管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D97E111-BF50-F10B-A29E-E1FB438AC19C}"/>
              </a:ext>
            </a:extLst>
          </p:cNvPr>
          <p:cNvSpPr/>
          <p:nvPr/>
        </p:nvSpPr>
        <p:spPr>
          <a:xfrm>
            <a:off x="5608976" y="2958593"/>
            <a:ext cx="495559" cy="305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13" dirty="0"/>
              <a:t>密钥轮转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055D907-3832-AE48-1E9D-62CFA81CABE4}"/>
              </a:ext>
            </a:extLst>
          </p:cNvPr>
          <p:cNvSpPr/>
          <p:nvPr/>
        </p:nvSpPr>
        <p:spPr>
          <a:xfrm>
            <a:off x="2725293" y="2515449"/>
            <a:ext cx="638414" cy="297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13" dirty="0"/>
              <a:t>攻击者</a:t>
            </a:r>
            <a:endParaRPr lang="en-US" altLang="zh-CN" sz="1013" dirty="0"/>
          </a:p>
          <a:p>
            <a:pPr algn="ctr"/>
            <a:r>
              <a:rPr lang="zh-CN" altLang="en-US" sz="1013" dirty="0"/>
              <a:t>画像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3FED522-53C7-6753-EDBE-F29675D255BD}"/>
              </a:ext>
            </a:extLst>
          </p:cNvPr>
          <p:cNvSpPr/>
          <p:nvPr/>
        </p:nvSpPr>
        <p:spPr>
          <a:xfrm>
            <a:off x="1935354" y="2503496"/>
            <a:ext cx="718402" cy="3056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13" dirty="0"/>
              <a:t>事中检测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0836059-E007-768A-56D3-CA159FA6D493}"/>
              </a:ext>
            </a:extLst>
          </p:cNvPr>
          <p:cNvSpPr/>
          <p:nvPr/>
        </p:nvSpPr>
        <p:spPr>
          <a:xfrm>
            <a:off x="3411635" y="2515030"/>
            <a:ext cx="980553" cy="29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13" dirty="0"/>
              <a:t>黑名单敏感数据访问监控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FA99AAD-2054-EAC3-C938-D8784BE806F7}"/>
              </a:ext>
            </a:extLst>
          </p:cNvPr>
          <p:cNvSpPr/>
          <p:nvPr/>
        </p:nvSpPr>
        <p:spPr>
          <a:xfrm>
            <a:off x="4409797" y="2508387"/>
            <a:ext cx="874535" cy="307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13" dirty="0"/>
              <a:t>灰名单异常行为打分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16D0735-72CB-5274-3A55-6A1B8F4ED11C}"/>
              </a:ext>
            </a:extLst>
          </p:cNvPr>
          <p:cNvSpPr/>
          <p:nvPr/>
        </p:nvSpPr>
        <p:spPr>
          <a:xfrm>
            <a:off x="5236399" y="2503496"/>
            <a:ext cx="843292" cy="325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13" dirty="0"/>
              <a:t>白名单可信链路构建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A86BC2E-4867-D535-327E-E40FF7792502}"/>
              </a:ext>
            </a:extLst>
          </p:cNvPr>
          <p:cNvSpPr/>
          <p:nvPr/>
        </p:nvSpPr>
        <p:spPr>
          <a:xfrm>
            <a:off x="1948070" y="2105153"/>
            <a:ext cx="703103" cy="3056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13" dirty="0"/>
              <a:t>事后溯源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24D8EC6-6357-0E19-21CF-6D89086D60FB}"/>
              </a:ext>
            </a:extLst>
          </p:cNvPr>
          <p:cNvSpPr/>
          <p:nvPr/>
        </p:nvSpPr>
        <p:spPr>
          <a:xfrm>
            <a:off x="2725293" y="2141699"/>
            <a:ext cx="980552" cy="23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13" dirty="0"/>
              <a:t>专家经验溯源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8B7A3C1-09E0-6AE2-0038-29E4CD23EC97}"/>
              </a:ext>
            </a:extLst>
          </p:cNvPr>
          <p:cNvSpPr/>
          <p:nvPr/>
        </p:nvSpPr>
        <p:spPr>
          <a:xfrm>
            <a:off x="3709048" y="2143813"/>
            <a:ext cx="1261255" cy="23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13" dirty="0"/>
              <a:t>工具半自动化溯源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DA8E3CC-F37A-2164-87FD-8E842B8DCDF8}"/>
              </a:ext>
            </a:extLst>
          </p:cNvPr>
          <p:cNvSpPr/>
          <p:nvPr/>
        </p:nvSpPr>
        <p:spPr>
          <a:xfrm>
            <a:off x="4991521" y="2139153"/>
            <a:ext cx="1088169" cy="228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13" dirty="0"/>
              <a:t>产品自动化溯源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A5569BA-F9C5-16E0-E068-6F68BB8D428F}"/>
              </a:ext>
            </a:extLst>
          </p:cNvPr>
          <p:cNvSpPr/>
          <p:nvPr/>
        </p:nvSpPr>
        <p:spPr>
          <a:xfrm>
            <a:off x="1948070" y="1717784"/>
            <a:ext cx="700266" cy="3056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13" dirty="0"/>
              <a:t>实战检验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6E5AA6C-2C9D-A4A9-49AF-5D27E0DDE1C7}"/>
              </a:ext>
            </a:extLst>
          </p:cNvPr>
          <p:cNvSpPr/>
          <p:nvPr/>
        </p:nvSpPr>
        <p:spPr>
          <a:xfrm>
            <a:off x="2740742" y="1746154"/>
            <a:ext cx="728144" cy="229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13" dirty="0"/>
              <a:t>预设演练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EE9032A-FDE5-AC07-24EF-52CC5C1E715E}"/>
              </a:ext>
            </a:extLst>
          </p:cNvPr>
          <p:cNvSpPr/>
          <p:nvPr/>
        </p:nvSpPr>
        <p:spPr>
          <a:xfrm>
            <a:off x="3612114" y="1738566"/>
            <a:ext cx="1261255" cy="23725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13" dirty="0"/>
              <a:t>已加固项检验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367206E-C439-E9E9-46CF-F59A0119026B}"/>
              </a:ext>
            </a:extLst>
          </p:cNvPr>
          <p:cNvSpPr/>
          <p:nvPr/>
        </p:nvSpPr>
        <p:spPr>
          <a:xfrm>
            <a:off x="4995245" y="1727914"/>
            <a:ext cx="1088169" cy="2449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13" dirty="0"/>
              <a:t>全链路演练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2861A06-F183-C635-C937-4D9883A6174E}"/>
              </a:ext>
            </a:extLst>
          </p:cNvPr>
          <p:cNvSpPr/>
          <p:nvPr/>
        </p:nvSpPr>
        <p:spPr>
          <a:xfrm>
            <a:off x="2145897" y="1344492"/>
            <a:ext cx="3859490" cy="2043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13" dirty="0"/>
              <a:t>外部真实攻击者</a:t>
            </a: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2867B64D-BEA4-2430-14D7-7FDEF5760A12}"/>
              </a:ext>
            </a:extLst>
          </p:cNvPr>
          <p:cNvCxnSpPr/>
          <p:nvPr/>
        </p:nvCxnSpPr>
        <p:spPr>
          <a:xfrm flipV="1">
            <a:off x="7063128" y="1633397"/>
            <a:ext cx="0" cy="3047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6127394F-E513-8D5B-B010-B567568B617B}"/>
              </a:ext>
            </a:extLst>
          </p:cNvPr>
          <p:cNvSpPr txBox="1"/>
          <p:nvPr/>
        </p:nvSpPr>
        <p:spPr>
          <a:xfrm>
            <a:off x="7162947" y="2592158"/>
            <a:ext cx="240005" cy="704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0184" tIns="40184" rIns="40184" bIns="40184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zh-CN" altLang="en-US" sz="1013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风险敞口</a:t>
            </a:r>
            <a:endParaRPr sz="1013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EB77D27-BE37-635B-121C-EDA2CB84EDCD}"/>
              </a:ext>
            </a:extLst>
          </p:cNvPr>
          <p:cNvSpPr/>
          <p:nvPr/>
        </p:nvSpPr>
        <p:spPr>
          <a:xfrm>
            <a:off x="1415504" y="1633396"/>
            <a:ext cx="5197567" cy="30426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/>
          </a:p>
        </p:txBody>
      </p:sp>
      <p:sp>
        <p:nvSpPr>
          <p:cNvPr id="30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C1F65905-605E-4983-171D-01211ACBA3DD}"/>
              </a:ext>
            </a:extLst>
          </p:cNvPr>
          <p:cNvSpPr txBox="1"/>
          <p:nvPr/>
        </p:nvSpPr>
        <p:spPr>
          <a:xfrm>
            <a:off x="1587149" y="2515191"/>
            <a:ext cx="240005" cy="1328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0184" tIns="40184" rIns="40184" bIns="40184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zh-CN" altLang="en-US" sz="1013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可信纵深检测切面</a:t>
            </a:r>
            <a:endParaRPr sz="1013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下箭头 30">
            <a:extLst>
              <a:ext uri="{FF2B5EF4-FFF2-40B4-BE49-F238E27FC236}">
                <a16:creationId xmlns:a16="http://schemas.microsoft.com/office/drawing/2014/main" id="{03C738D1-DF1F-2DA2-C0D6-AFCAECE46524}"/>
              </a:ext>
            </a:extLst>
          </p:cNvPr>
          <p:cNvSpPr/>
          <p:nvPr/>
        </p:nvSpPr>
        <p:spPr>
          <a:xfrm>
            <a:off x="4033158" y="1548839"/>
            <a:ext cx="179615" cy="1244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  <p:sp>
        <p:nvSpPr>
          <p:cNvPr id="32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6139AF13-4ECC-3143-4AF3-50D1B0997AA7}"/>
              </a:ext>
            </a:extLst>
          </p:cNvPr>
          <p:cNvSpPr txBox="1"/>
          <p:nvPr/>
        </p:nvSpPr>
        <p:spPr>
          <a:xfrm>
            <a:off x="7160598" y="1633398"/>
            <a:ext cx="240005" cy="237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0184" tIns="40184" rIns="40184" bIns="40184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zh-CN" altLang="en-US" sz="1013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</a:t>
            </a:r>
            <a:endParaRPr sz="1013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2E15F75D-AF9C-D509-C1EA-E3318E4AB15E}"/>
              </a:ext>
            </a:extLst>
          </p:cNvPr>
          <p:cNvSpPr txBox="1"/>
          <p:nvPr/>
        </p:nvSpPr>
        <p:spPr>
          <a:xfrm>
            <a:off x="7148530" y="4365180"/>
            <a:ext cx="240005" cy="237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0184" tIns="40184" rIns="40184" bIns="40184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zh-CN" altLang="en-US" sz="1013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大</a:t>
            </a:r>
            <a:endParaRPr sz="1013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上箭头 33">
            <a:extLst>
              <a:ext uri="{FF2B5EF4-FFF2-40B4-BE49-F238E27FC236}">
                <a16:creationId xmlns:a16="http://schemas.microsoft.com/office/drawing/2014/main" id="{0379D78E-1D87-9719-9328-EB38D23D7126}"/>
              </a:ext>
            </a:extLst>
          </p:cNvPr>
          <p:cNvSpPr/>
          <p:nvPr/>
        </p:nvSpPr>
        <p:spPr>
          <a:xfrm>
            <a:off x="4033158" y="4136780"/>
            <a:ext cx="179615" cy="1597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  <p:sp>
        <p:nvSpPr>
          <p:cNvPr id="35" name="上箭头 34">
            <a:extLst>
              <a:ext uri="{FF2B5EF4-FFF2-40B4-BE49-F238E27FC236}">
                <a16:creationId xmlns:a16="http://schemas.microsoft.com/office/drawing/2014/main" id="{6E190C56-0503-3B32-574B-C5CEA7AF3A12}"/>
              </a:ext>
            </a:extLst>
          </p:cNvPr>
          <p:cNvSpPr/>
          <p:nvPr/>
        </p:nvSpPr>
        <p:spPr>
          <a:xfrm>
            <a:off x="4033158" y="3693384"/>
            <a:ext cx="179615" cy="1377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  <p:sp>
        <p:nvSpPr>
          <p:cNvPr id="38" name="标题 1">
            <a:extLst>
              <a:ext uri="{FF2B5EF4-FFF2-40B4-BE49-F238E27FC236}">
                <a16:creationId xmlns:a16="http://schemas.microsoft.com/office/drawing/2014/main" id="{52EDB7EA-0B4F-242C-1284-C1CABDD906A7}"/>
              </a:ext>
            </a:extLst>
          </p:cNvPr>
          <p:cNvSpPr txBox="1">
            <a:spLocks/>
          </p:cNvSpPr>
          <p:nvPr/>
        </p:nvSpPr>
        <p:spPr>
          <a:xfrm>
            <a:off x="735133" y="830867"/>
            <a:ext cx="10928466" cy="58446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64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9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bg1"/>
                </a:solidFill>
              </a:rPr>
              <a:t>数据盗取可信纵深检测架构</a:t>
            </a:r>
          </a:p>
        </p:txBody>
      </p:sp>
    </p:spTree>
    <p:extLst>
      <p:ext uri="{BB962C8B-B14F-4D97-AF65-F5344CB8AC3E}">
        <p14:creationId xmlns:p14="http://schemas.microsoft.com/office/powerpoint/2010/main" val="1706653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C07F04E-C08D-D459-FC3B-C3B6DEF6445C}"/>
              </a:ext>
            </a:extLst>
          </p:cNvPr>
          <p:cNvSpPr txBox="1"/>
          <p:nvPr/>
        </p:nvSpPr>
        <p:spPr>
          <a:xfrm>
            <a:off x="1502796" y="996759"/>
            <a:ext cx="1415743" cy="4616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 algn="l"/>
            <a:r>
              <a:rPr lang="zh-CN" altLang="en-US" sz="2400" b="1" spc="600" dirty="0">
                <a:solidFill>
                  <a:srgbClr val="1FFFFF"/>
                </a:solidFill>
                <a:effectLst>
                  <a:glow rad="762000">
                    <a:srgbClr val="44DEC1">
                      <a:alpha val="5000"/>
                    </a:srgbClr>
                  </a:glow>
                </a:effectLst>
              </a:rPr>
              <a:t>目录</a:t>
            </a:r>
          </a:p>
        </p:txBody>
      </p:sp>
      <p:sp>
        <p:nvSpPr>
          <p:cNvPr id="3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BBAB4C80-A315-0A8E-B971-31F3A236A41E}"/>
              </a:ext>
            </a:extLst>
          </p:cNvPr>
          <p:cNvSpPr txBox="1"/>
          <p:nvPr/>
        </p:nvSpPr>
        <p:spPr>
          <a:xfrm>
            <a:off x="1572634" y="1626069"/>
            <a:ext cx="4976591" cy="359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en-US" sz="1400" b="1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数字银行数据盗取风险</a:t>
            </a:r>
            <a:endParaRPr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FC0DBC97-5846-3923-3EB6-51CEBA35CE72}"/>
              </a:ext>
            </a:extLst>
          </p:cNvPr>
          <p:cNvSpPr txBox="1"/>
          <p:nvPr/>
        </p:nvSpPr>
        <p:spPr>
          <a:xfrm>
            <a:off x="1572633" y="2153427"/>
            <a:ext cx="4976591" cy="359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zh-CN" alt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可信纵深防御理念与实践</a:t>
            </a:r>
            <a:endParaRPr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1141D429-894C-083C-2784-F0C505683556}"/>
              </a:ext>
            </a:extLst>
          </p:cNvPr>
          <p:cNvSpPr txBox="1"/>
          <p:nvPr/>
        </p:nvSpPr>
        <p:spPr>
          <a:xfrm>
            <a:off x="1572633" y="2712158"/>
            <a:ext cx="4976591" cy="359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zh-CN" alt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数据盗取风险可信纵深检测切面</a:t>
            </a:r>
            <a:endParaRPr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D458E126-EBCC-D1A7-911A-D5CFEDCCE69A}"/>
              </a:ext>
            </a:extLst>
          </p:cNvPr>
          <p:cNvSpPr txBox="1"/>
          <p:nvPr/>
        </p:nvSpPr>
        <p:spPr>
          <a:xfrm>
            <a:off x="1572633" y="3283315"/>
            <a:ext cx="4976591" cy="359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zh-CN" altLang="en-US" sz="1400" b="1" dirty="0">
                <a:solidFill>
                  <a:srgbClr val="36DBE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数据盗取可信纵深检测切面实践</a:t>
            </a:r>
            <a:endParaRPr sz="1400" b="1" dirty="0">
              <a:solidFill>
                <a:srgbClr val="36DBE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A429A15C-DD22-FA8D-13AC-D671B77D1E34}"/>
              </a:ext>
            </a:extLst>
          </p:cNvPr>
          <p:cNvSpPr txBox="1"/>
          <p:nvPr/>
        </p:nvSpPr>
        <p:spPr>
          <a:xfrm>
            <a:off x="1572633" y="3854472"/>
            <a:ext cx="4976591" cy="359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zh-CN" alt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总结</a:t>
            </a:r>
            <a:endParaRPr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4787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FC9E12B2-6789-2E45-21D3-E4417031070A}"/>
              </a:ext>
            </a:extLst>
          </p:cNvPr>
          <p:cNvGrpSpPr/>
          <p:nvPr/>
        </p:nvGrpSpPr>
        <p:grpSpPr>
          <a:xfrm>
            <a:off x="3928232" y="1418961"/>
            <a:ext cx="1287539" cy="1283627"/>
            <a:chOff x="4951520" y="1294780"/>
            <a:chExt cx="2288959" cy="228200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A719462-A72A-269B-31F0-71D164471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520" y="1294780"/>
              <a:ext cx="2288959" cy="2282002"/>
            </a:xfrm>
            <a:prstGeom prst="rect">
              <a:avLst/>
            </a:prstGeom>
          </p:spPr>
        </p:pic>
        <p:sp>
          <p:nvSpPr>
            <p:cNvPr id="5" name="28pt | 内容简介，关键词等等 Our businesses comprised core commerce, cloud computing, digital media and entertainment. We enable businesses to transform the way they market, sell, operate and improve their efficiencies.">
              <a:extLst>
                <a:ext uri="{FF2B5EF4-FFF2-40B4-BE49-F238E27FC236}">
                  <a16:creationId xmlns:a16="http://schemas.microsoft.com/office/drawing/2014/main" id="{A7485919-1EA2-47FC-FEC0-54DF6CAC4A55}"/>
                </a:ext>
              </a:extLst>
            </p:cNvPr>
            <p:cNvSpPr txBox="1"/>
            <p:nvPr/>
          </p:nvSpPr>
          <p:spPr>
            <a:xfrm>
              <a:off x="5323085" y="2216317"/>
              <a:ext cx="1545830" cy="4213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4" tIns="40184" rIns="40184" bIns="40184">
              <a:spAutoFit/>
            </a:bodyPr>
            <a:lstStyle>
              <a:lvl1pPr algn="l">
                <a:defRPr sz="2800" b="0">
                  <a:solidFill>
                    <a:srgbClr val="EC6C01"/>
                  </a:solidFill>
                  <a:latin typeface="Alibaba PuHuiTi R"/>
                  <a:ea typeface="Alibaba PuHuiTi R"/>
                  <a:cs typeface="Alibaba PuHuiTi R"/>
                  <a:sym typeface="Alibaba PuHuiTi"/>
                </a:defRPr>
              </a:lvl1pPr>
            </a:lstStyle>
            <a:p>
              <a:pPr algn="ctr"/>
              <a:r>
                <a:rPr lang="en-US" altLang="zh-CN" sz="1013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SFTP</a:t>
              </a:r>
              <a:endParaRPr sz="1013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BFA389EA-DA38-341C-1990-85B94B203C1D}"/>
              </a:ext>
            </a:extLst>
          </p:cNvPr>
          <p:cNvGrpSpPr/>
          <p:nvPr/>
        </p:nvGrpSpPr>
        <p:grpSpPr>
          <a:xfrm>
            <a:off x="3047603" y="2702586"/>
            <a:ext cx="1287539" cy="1283627"/>
            <a:chOff x="4951520" y="1294780"/>
            <a:chExt cx="2288959" cy="228200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6644B5B-9787-3B30-2013-92FFB2D21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520" y="1294780"/>
              <a:ext cx="2288959" cy="2282002"/>
            </a:xfrm>
            <a:prstGeom prst="rect">
              <a:avLst/>
            </a:prstGeom>
          </p:spPr>
        </p:pic>
        <p:sp>
          <p:nvSpPr>
            <p:cNvPr id="8" name="28pt | 内容简介，关键词等等 Our businesses comprised core commerce, cloud computing, digital media and entertainment. We enable businesses to transform the way they market, sell, operate and improve their efficiencies.">
              <a:extLst>
                <a:ext uri="{FF2B5EF4-FFF2-40B4-BE49-F238E27FC236}">
                  <a16:creationId xmlns:a16="http://schemas.microsoft.com/office/drawing/2014/main" id="{67EE2B00-136B-3B2F-E47E-56D9EFAF29D3}"/>
                </a:ext>
              </a:extLst>
            </p:cNvPr>
            <p:cNvSpPr txBox="1"/>
            <p:nvPr/>
          </p:nvSpPr>
          <p:spPr>
            <a:xfrm>
              <a:off x="5323085" y="2216317"/>
              <a:ext cx="1545830" cy="4213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4" tIns="40184" rIns="40184" bIns="40184">
              <a:spAutoFit/>
            </a:bodyPr>
            <a:lstStyle>
              <a:lvl1pPr algn="l">
                <a:defRPr sz="2800" b="0">
                  <a:solidFill>
                    <a:srgbClr val="EC6C01"/>
                  </a:solidFill>
                  <a:latin typeface="Alibaba PuHuiTi R"/>
                  <a:ea typeface="Alibaba PuHuiTi R"/>
                  <a:cs typeface="Alibaba PuHuiTi R"/>
                  <a:sym typeface="Alibaba PuHuiTi"/>
                </a:defRPr>
              </a:lvl1pPr>
            </a:lstStyle>
            <a:p>
              <a:pPr algn="ctr"/>
              <a:r>
                <a:rPr lang="en-US" altLang="zh-CN" sz="1013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SLS</a:t>
              </a:r>
              <a:endParaRPr sz="1013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7748051C-8607-6970-5F7A-AC5142391E7D}"/>
              </a:ext>
            </a:extLst>
          </p:cNvPr>
          <p:cNvGrpSpPr/>
          <p:nvPr/>
        </p:nvGrpSpPr>
        <p:grpSpPr>
          <a:xfrm>
            <a:off x="4808862" y="2697620"/>
            <a:ext cx="1287539" cy="1283627"/>
            <a:chOff x="4951520" y="1294780"/>
            <a:chExt cx="2288959" cy="2282002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C9D356AE-635C-30C3-9253-CDAF8A2D9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520" y="1294780"/>
              <a:ext cx="2288959" cy="2282002"/>
            </a:xfrm>
            <a:prstGeom prst="rect">
              <a:avLst/>
            </a:prstGeom>
          </p:spPr>
        </p:pic>
        <p:sp>
          <p:nvSpPr>
            <p:cNvPr id="11" name="28pt | 内容简介，关键词等等 Our businesses comprised core commerce, cloud computing, digital media and entertainment. We enable businesses to transform the way they market, sell, operate and improve their efficiencies.">
              <a:extLst>
                <a:ext uri="{FF2B5EF4-FFF2-40B4-BE49-F238E27FC236}">
                  <a16:creationId xmlns:a16="http://schemas.microsoft.com/office/drawing/2014/main" id="{885554B8-8ADA-EF98-3ABF-F6A1A7DDC257}"/>
                </a:ext>
              </a:extLst>
            </p:cNvPr>
            <p:cNvSpPr txBox="1"/>
            <p:nvPr/>
          </p:nvSpPr>
          <p:spPr>
            <a:xfrm>
              <a:off x="5323085" y="2216317"/>
              <a:ext cx="1545830" cy="4213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4" tIns="40184" rIns="40184" bIns="40184">
              <a:spAutoFit/>
            </a:bodyPr>
            <a:lstStyle>
              <a:lvl1pPr algn="l">
                <a:defRPr sz="2800" b="0">
                  <a:solidFill>
                    <a:srgbClr val="EC6C01"/>
                  </a:solidFill>
                  <a:latin typeface="Alibaba PuHuiTi R"/>
                  <a:ea typeface="Alibaba PuHuiTi R"/>
                  <a:cs typeface="Alibaba PuHuiTi R"/>
                  <a:sym typeface="Alibaba PuHuiTi"/>
                </a:defRPr>
              </a:lvl1pPr>
            </a:lstStyle>
            <a:p>
              <a:pPr algn="ctr"/>
              <a:r>
                <a:rPr lang="en-US" altLang="zh-CN" sz="1013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OSS</a:t>
              </a:r>
              <a:endParaRPr sz="1013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DD19473-D292-3E60-2FAF-C5D5965E2741}"/>
              </a:ext>
            </a:extLst>
          </p:cNvPr>
          <p:cNvGrpSpPr/>
          <p:nvPr/>
        </p:nvGrpSpPr>
        <p:grpSpPr>
          <a:xfrm>
            <a:off x="3928232" y="2327400"/>
            <a:ext cx="1287539" cy="1283627"/>
            <a:chOff x="4951520" y="1294780"/>
            <a:chExt cx="2288959" cy="228200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642AC68-59F1-E97E-43FF-2E06741E6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520" y="1294780"/>
              <a:ext cx="2288959" cy="2282002"/>
            </a:xfrm>
            <a:prstGeom prst="rect">
              <a:avLst/>
            </a:prstGeom>
          </p:spPr>
        </p:pic>
        <p:sp>
          <p:nvSpPr>
            <p:cNvPr id="14" name="28pt | 内容简介，关键词等等 Our businesses comprised core commerce, cloud computing, digital media and entertainment. We enable businesses to transform the way they market, sell, operate and improve their efficiencies.">
              <a:extLst>
                <a:ext uri="{FF2B5EF4-FFF2-40B4-BE49-F238E27FC236}">
                  <a16:creationId xmlns:a16="http://schemas.microsoft.com/office/drawing/2014/main" id="{595C30A2-1E68-4E69-3219-98EEDD0F0363}"/>
                </a:ext>
              </a:extLst>
            </p:cNvPr>
            <p:cNvSpPr txBox="1"/>
            <p:nvPr/>
          </p:nvSpPr>
          <p:spPr>
            <a:xfrm>
              <a:off x="5323085" y="2216317"/>
              <a:ext cx="1545830" cy="4213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4" tIns="40184" rIns="40184" bIns="40184">
              <a:spAutoFit/>
            </a:bodyPr>
            <a:lstStyle>
              <a:lvl1pPr algn="l">
                <a:defRPr sz="2800" b="0">
                  <a:solidFill>
                    <a:srgbClr val="EC6C01"/>
                  </a:solidFill>
                  <a:latin typeface="Alibaba PuHuiTi R"/>
                  <a:ea typeface="Alibaba PuHuiTi R"/>
                  <a:cs typeface="Alibaba PuHuiTi R"/>
                  <a:sym typeface="Alibaba PuHuiTi"/>
                </a:defRPr>
              </a:lvl1pPr>
            </a:lstStyle>
            <a:p>
              <a:pPr algn="ctr"/>
              <a:r>
                <a:rPr lang="zh-CN" altLang="en-US" sz="1013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大量敏感数据</a:t>
              </a:r>
              <a:endParaRPr sz="1013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0EEC02A5-7241-81C4-5145-CA531547DA57}"/>
              </a:ext>
            </a:extLst>
          </p:cNvPr>
          <p:cNvSpPr txBox="1">
            <a:spLocks/>
          </p:cNvSpPr>
          <p:nvPr/>
        </p:nvSpPr>
        <p:spPr>
          <a:xfrm>
            <a:off x="735133" y="830867"/>
            <a:ext cx="10928466" cy="58446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64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9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bg1"/>
                </a:solidFill>
              </a:rPr>
              <a:t>以终为始：数据存储实体视角可信检测实践</a:t>
            </a:r>
          </a:p>
        </p:txBody>
      </p:sp>
    </p:spTree>
    <p:extLst>
      <p:ext uri="{BB962C8B-B14F-4D97-AF65-F5344CB8AC3E}">
        <p14:creationId xmlns:p14="http://schemas.microsoft.com/office/powerpoint/2010/main" val="3774643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B28C2482-1001-5675-558B-068C56134994}"/>
              </a:ext>
            </a:extLst>
          </p:cNvPr>
          <p:cNvSpPr txBox="1"/>
          <p:nvPr/>
        </p:nvSpPr>
        <p:spPr>
          <a:xfrm>
            <a:off x="1759582" y="2482893"/>
            <a:ext cx="969842" cy="237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0184" tIns="40184" rIns="40184" bIns="40184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zh-CN" altLang="en-US" sz="1013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用户</a:t>
            </a:r>
            <a:endParaRPr sz="1013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man-bust_83036">
            <a:extLst>
              <a:ext uri="{FF2B5EF4-FFF2-40B4-BE49-F238E27FC236}">
                <a16:creationId xmlns:a16="http://schemas.microsoft.com/office/drawing/2014/main" id="{9FBB3592-8B19-CA97-77EA-7D78FCDACE40}"/>
              </a:ext>
            </a:extLst>
          </p:cNvPr>
          <p:cNvSpPr>
            <a:spLocks noChangeAspect="1"/>
          </p:cNvSpPr>
          <p:nvPr/>
        </p:nvSpPr>
        <p:spPr>
          <a:xfrm>
            <a:off x="1725373" y="2829226"/>
            <a:ext cx="325118" cy="342948"/>
          </a:xfrm>
          <a:custGeom>
            <a:avLst/>
            <a:gdLst>
              <a:gd name="T0" fmla="*/ 1801 w 3602"/>
              <a:gd name="T1" fmla="*/ 1492 h 3805"/>
              <a:gd name="T2" fmla="*/ 2547 w 3602"/>
              <a:gd name="T3" fmla="*/ 746 h 3805"/>
              <a:gd name="T4" fmla="*/ 1801 w 3602"/>
              <a:gd name="T5" fmla="*/ 0 h 3805"/>
              <a:gd name="T6" fmla="*/ 1188 w 3602"/>
              <a:gd name="T7" fmla="*/ 322 h 3805"/>
              <a:gd name="T8" fmla="*/ 1178 w 3602"/>
              <a:gd name="T9" fmla="*/ 337 h 3805"/>
              <a:gd name="T10" fmla="*/ 1056 w 3602"/>
              <a:gd name="T11" fmla="*/ 746 h 3805"/>
              <a:gd name="T12" fmla="*/ 1801 w 3602"/>
              <a:gd name="T13" fmla="*/ 1492 h 3805"/>
              <a:gd name="T14" fmla="*/ 1314 w 3602"/>
              <a:gd name="T15" fmla="*/ 612 h 3805"/>
              <a:gd name="T16" fmla="*/ 1801 w 3602"/>
              <a:gd name="T17" fmla="*/ 793 h 3805"/>
              <a:gd name="T18" fmla="*/ 2052 w 3602"/>
              <a:gd name="T19" fmla="*/ 750 h 3805"/>
              <a:gd name="T20" fmla="*/ 2125 w 3602"/>
              <a:gd name="T21" fmla="*/ 597 h 3805"/>
              <a:gd name="T22" fmla="*/ 1971 w 3602"/>
              <a:gd name="T23" fmla="*/ 524 h 3805"/>
              <a:gd name="T24" fmla="*/ 1801 w 3602"/>
              <a:gd name="T25" fmla="*/ 553 h 3805"/>
              <a:gd name="T26" fmla="*/ 1436 w 3602"/>
              <a:gd name="T27" fmla="*/ 397 h 3805"/>
              <a:gd name="T28" fmla="*/ 1801 w 3602"/>
              <a:gd name="T29" fmla="*/ 240 h 3805"/>
              <a:gd name="T30" fmla="*/ 2307 w 3602"/>
              <a:gd name="T31" fmla="*/ 746 h 3805"/>
              <a:gd name="T32" fmla="*/ 1801 w 3602"/>
              <a:gd name="T33" fmla="*/ 1252 h 3805"/>
              <a:gd name="T34" fmla="*/ 1296 w 3602"/>
              <a:gd name="T35" fmla="*/ 746 h 3805"/>
              <a:gd name="T36" fmla="*/ 1314 w 3602"/>
              <a:gd name="T37" fmla="*/ 612 h 3805"/>
              <a:gd name="T38" fmla="*/ 2544 w 3602"/>
              <a:gd name="T39" fmla="*/ 2806 h 3805"/>
              <a:gd name="T40" fmla="*/ 2544 w 3602"/>
              <a:gd name="T41" fmla="*/ 3669 h 3805"/>
              <a:gd name="T42" fmla="*/ 2544 w 3602"/>
              <a:gd name="T43" fmla="*/ 3669 h 3805"/>
              <a:gd name="T44" fmla="*/ 2424 w 3602"/>
              <a:gd name="T45" fmla="*/ 3789 h 3805"/>
              <a:gd name="T46" fmla="*/ 2422 w 3602"/>
              <a:gd name="T47" fmla="*/ 3789 h 3805"/>
              <a:gd name="T48" fmla="*/ 1181 w 3602"/>
              <a:gd name="T49" fmla="*/ 3789 h 3805"/>
              <a:gd name="T50" fmla="*/ 1106 w 3602"/>
              <a:gd name="T51" fmla="*/ 3764 h 3805"/>
              <a:gd name="T52" fmla="*/ 1059 w 3602"/>
              <a:gd name="T53" fmla="*/ 3669 h 3805"/>
              <a:gd name="T54" fmla="*/ 1059 w 3602"/>
              <a:gd name="T55" fmla="*/ 3666 h 3805"/>
              <a:gd name="T56" fmla="*/ 1059 w 3602"/>
              <a:gd name="T57" fmla="*/ 2806 h 3805"/>
              <a:gd name="T58" fmla="*/ 1179 w 3602"/>
              <a:gd name="T59" fmla="*/ 2686 h 3805"/>
              <a:gd name="T60" fmla="*/ 1299 w 3602"/>
              <a:gd name="T61" fmla="*/ 2806 h 3805"/>
              <a:gd name="T62" fmla="*/ 1299 w 3602"/>
              <a:gd name="T63" fmla="*/ 3549 h 3805"/>
              <a:gd name="T64" fmla="*/ 2304 w 3602"/>
              <a:gd name="T65" fmla="*/ 3549 h 3805"/>
              <a:gd name="T66" fmla="*/ 2304 w 3602"/>
              <a:gd name="T67" fmla="*/ 2806 h 3805"/>
              <a:gd name="T68" fmla="*/ 2424 w 3602"/>
              <a:gd name="T69" fmla="*/ 2686 h 3805"/>
              <a:gd name="T70" fmla="*/ 2544 w 3602"/>
              <a:gd name="T71" fmla="*/ 2806 h 3805"/>
              <a:gd name="T72" fmla="*/ 3514 w 3602"/>
              <a:gd name="T73" fmla="*/ 3779 h 3805"/>
              <a:gd name="T74" fmla="*/ 3466 w 3602"/>
              <a:gd name="T75" fmla="*/ 3789 h 3805"/>
              <a:gd name="T76" fmla="*/ 3356 w 3602"/>
              <a:gd name="T77" fmla="*/ 3716 h 3805"/>
              <a:gd name="T78" fmla="*/ 2971 w 3602"/>
              <a:gd name="T79" fmla="*/ 2825 h 3805"/>
              <a:gd name="T80" fmla="*/ 2057 w 3602"/>
              <a:gd name="T81" fmla="*/ 2063 h 3805"/>
              <a:gd name="T82" fmla="*/ 1546 w 3602"/>
              <a:gd name="T83" fmla="*/ 2063 h 3805"/>
              <a:gd name="T84" fmla="*/ 632 w 3602"/>
              <a:gd name="T85" fmla="*/ 2825 h 3805"/>
              <a:gd name="T86" fmla="*/ 247 w 3602"/>
              <a:gd name="T87" fmla="*/ 3716 h 3805"/>
              <a:gd name="T88" fmla="*/ 89 w 3602"/>
              <a:gd name="T89" fmla="*/ 3779 h 3805"/>
              <a:gd name="T90" fmla="*/ 27 w 3602"/>
              <a:gd name="T91" fmla="*/ 3621 h 3805"/>
              <a:gd name="T92" fmla="*/ 411 w 3602"/>
              <a:gd name="T93" fmla="*/ 2730 h 3805"/>
              <a:gd name="T94" fmla="*/ 810 w 3602"/>
              <a:gd name="T95" fmla="*/ 2111 h 3805"/>
              <a:gd name="T96" fmla="*/ 1546 w 3602"/>
              <a:gd name="T97" fmla="*/ 1823 h 3805"/>
              <a:gd name="T98" fmla="*/ 2057 w 3602"/>
              <a:gd name="T99" fmla="*/ 1823 h 3805"/>
              <a:gd name="T100" fmla="*/ 2793 w 3602"/>
              <a:gd name="T101" fmla="*/ 2111 h 3805"/>
              <a:gd name="T102" fmla="*/ 3191 w 3602"/>
              <a:gd name="T103" fmla="*/ 2730 h 3805"/>
              <a:gd name="T104" fmla="*/ 3576 w 3602"/>
              <a:gd name="T105" fmla="*/ 3621 h 3805"/>
              <a:gd name="T106" fmla="*/ 3514 w 3602"/>
              <a:gd name="T107" fmla="*/ 3779 h 38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602" h="3805">
                <a:moveTo>
                  <a:pt x="1801" y="1492"/>
                </a:moveTo>
                <a:cubicBezTo>
                  <a:pt x="2213" y="1492"/>
                  <a:pt x="2547" y="1157"/>
                  <a:pt x="2547" y="746"/>
                </a:cubicBezTo>
                <a:cubicBezTo>
                  <a:pt x="2547" y="335"/>
                  <a:pt x="2213" y="0"/>
                  <a:pt x="1801" y="0"/>
                </a:cubicBezTo>
                <a:cubicBezTo>
                  <a:pt x="1548" y="0"/>
                  <a:pt x="1323" y="127"/>
                  <a:pt x="1188" y="322"/>
                </a:cubicBezTo>
                <a:cubicBezTo>
                  <a:pt x="1184" y="327"/>
                  <a:pt x="1181" y="332"/>
                  <a:pt x="1178" y="337"/>
                </a:cubicBezTo>
                <a:cubicBezTo>
                  <a:pt x="1101" y="455"/>
                  <a:pt x="1056" y="595"/>
                  <a:pt x="1056" y="746"/>
                </a:cubicBezTo>
                <a:cubicBezTo>
                  <a:pt x="1056" y="1157"/>
                  <a:pt x="1390" y="1492"/>
                  <a:pt x="1801" y="1492"/>
                </a:cubicBezTo>
                <a:close/>
                <a:moveTo>
                  <a:pt x="1314" y="612"/>
                </a:moveTo>
                <a:cubicBezTo>
                  <a:pt x="1448" y="727"/>
                  <a:pt x="1620" y="793"/>
                  <a:pt x="1801" y="793"/>
                </a:cubicBezTo>
                <a:cubicBezTo>
                  <a:pt x="1887" y="793"/>
                  <a:pt x="1972" y="778"/>
                  <a:pt x="2052" y="750"/>
                </a:cubicBezTo>
                <a:cubicBezTo>
                  <a:pt x="2114" y="728"/>
                  <a:pt x="2147" y="659"/>
                  <a:pt x="2125" y="597"/>
                </a:cubicBezTo>
                <a:cubicBezTo>
                  <a:pt x="2102" y="534"/>
                  <a:pt x="2034" y="502"/>
                  <a:pt x="1971" y="524"/>
                </a:cubicBezTo>
                <a:cubicBezTo>
                  <a:pt x="1917" y="543"/>
                  <a:pt x="1860" y="553"/>
                  <a:pt x="1801" y="553"/>
                </a:cubicBezTo>
                <a:cubicBezTo>
                  <a:pt x="1662" y="553"/>
                  <a:pt x="1530" y="496"/>
                  <a:pt x="1436" y="397"/>
                </a:cubicBezTo>
                <a:cubicBezTo>
                  <a:pt x="1528" y="300"/>
                  <a:pt x="1658" y="240"/>
                  <a:pt x="1801" y="240"/>
                </a:cubicBezTo>
                <a:cubicBezTo>
                  <a:pt x="2080" y="240"/>
                  <a:pt x="2307" y="467"/>
                  <a:pt x="2307" y="746"/>
                </a:cubicBezTo>
                <a:cubicBezTo>
                  <a:pt x="2307" y="1025"/>
                  <a:pt x="2080" y="1252"/>
                  <a:pt x="1801" y="1252"/>
                </a:cubicBezTo>
                <a:cubicBezTo>
                  <a:pt x="1523" y="1252"/>
                  <a:pt x="1296" y="1025"/>
                  <a:pt x="1296" y="746"/>
                </a:cubicBezTo>
                <a:cubicBezTo>
                  <a:pt x="1296" y="699"/>
                  <a:pt x="1302" y="654"/>
                  <a:pt x="1314" y="612"/>
                </a:cubicBezTo>
                <a:close/>
                <a:moveTo>
                  <a:pt x="2544" y="2806"/>
                </a:moveTo>
                <a:lnTo>
                  <a:pt x="2544" y="3669"/>
                </a:lnTo>
                <a:lnTo>
                  <a:pt x="2544" y="3669"/>
                </a:lnTo>
                <a:cubicBezTo>
                  <a:pt x="2544" y="3735"/>
                  <a:pt x="2490" y="3789"/>
                  <a:pt x="2424" y="3789"/>
                </a:cubicBezTo>
                <a:cubicBezTo>
                  <a:pt x="2423" y="3789"/>
                  <a:pt x="2422" y="3789"/>
                  <a:pt x="2422" y="3789"/>
                </a:cubicBezTo>
                <a:lnTo>
                  <a:pt x="1181" y="3789"/>
                </a:lnTo>
                <a:cubicBezTo>
                  <a:pt x="1153" y="3789"/>
                  <a:pt x="1127" y="3780"/>
                  <a:pt x="1106" y="3764"/>
                </a:cubicBezTo>
                <a:cubicBezTo>
                  <a:pt x="1077" y="3742"/>
                  <a:pt x="1059" y="3708"/>
                  <a:pt x="1059" y="3669"/>
                </a:cubicBezTo>
                <a:cubicBezTo>
                  <a:pt x="1059" y="3668"/>
                  <a:pt x="1059" y="3667"/>
                  <a:pt x="1059" y="3666"/>
                </a:cubicBezTo>
                <a:lnTo>
                  <a:pt x="1059" y="2806"/>
                </a:lnTo>
                <a:cubicBezTo>
                  <a:pt x="1059" y="2740"/>
                  <a:pt x="1113" y="2686"/>
                  <a:pt x="1179" y="2686"/>
                </a:cubicBezTo>
                <a:cubicBezTo>
                  <a:pt x="1245" y="2686"/>
                  <a:pt x="1299" y="2740"/>
                  <a:pt x="1299" y="2806"/>
                </a:cubicBezTo>
                <a:lnTo>
                  <a:pt x="1299" y="3549"/>
                </a:lnTo>
                <a:lnTo>
                  <a:pt x="2304" y="3549"/>
                </a:lnTo>
                <a:lnTo>
                  <a:pt x="2304" y="2806"/>
                </a:lnTo>
                <a:cubicBezTo>
                  <a:pt x="2304" y="2740"/>
                  <a:pt x="2358" y="2686"/>
                  <a:pt x="2424" y="2686"/>
                </a:cubicBezTo>
                <a:cubicBezTo>
                  <a:pt x="2490" y="2686"/>
                  <a:pt x="2544" y="2740"/>
                  <a:pt x="2544" y="2806"/>
                </a:cubicBezTo>
                <a:close/>
                <a:moveTo>
                  <a:pt x="3514" y="3779"/>
                </a:moveTo>
                <a:cubicBezTo>
                  <a:pt x="3498" y="3786"/>
                  <a:pt x="3482" y="3789"/>
                  <a:pt x="3466" y="3789"/>
                </a:cubicBezTo>
                <a:cubicBezTo>
                  <a:pt x="3420" y="3789"/>
                  <a:pt x="3375" y="3762"/>
                  <a:pt x="3356" y="3716"/>
                </a:cubicBezTo>
                <a:lnTo>
                  <a:pt x="2971" y="2825"/>
                </a:lnTo>
                <a:cubicBezTo>
                  <a:pt x="2740" y="2291"/>
                  <a:pt x="2467" y="2063"/>
                  <a:pt x="2057" y="2063"/>
                </a:cubicBezTo>
                <a:lnTo>
                  <a:pt x="1546" y="2063"/>
                </a:lnTo>
                <a:cubicBezTo>
                  <a:pt x="1136" y="2063"/>
                  <a:pt x="862" y="2291"/>
                  <a:pt x="632" y="2825"/>
                </a:cubicBezTo>
                <a:lnTo>
                  <a:pt x="247" y="3716"/>
                </a:lnTo>
                <a:cubicBezTo>
                  <a:pt x="221" y="3777"/>
                  <a:pt x="150" y="3805"/>
                  <a:pt x="89" y="3779"/>
                </a:cubicBezTo>
                <a:cubicBezTo>
                  <a:pt x="28" y="3753"/>
                  <a:pt x="0" y="3682"/>
                  <a:pt x="27" y="3621"/>
                </a:cubicBezTo>
                <a:lnTo>
                  <a:pt x="411" y="2730"/>
                </a:lnTo>
                <a:cubicBezTo>
                  <a:pt x="531" y="2452"/>
                  <a:pt x="658" y="2255"/>
                  <a:pt x="810" y="2111"/>
                </a:cubicBezTo>
                <a:cubicBezTo>
                  <a:pt x="1011" y="1920"/>
                  <a:pt x="1258" y="1823"/>
                  <a:pt x="1546" y="1823"/>
                </a:cubicBezTo>
                <a:lnTo>
                  <a:pt x="2057" y="1823"/>
                </a:lnTo>
                <a:cubicBezTo>
                  <a:pt x="2344" y="1823"/>
                  <a:pt x="2592" y="1920"/>
                  <a:pt x="2793" y="2111"/>
                </a:cubicBezTo>
                <a:cubicBezTo>
                  <a:pt x="2945" y="2256"/>
                  <a:pt x="3071" y="2452"/>
                  <a:pt x="3191" y="2730"/>
                </a:cubicBezTo>
                <a:lnTo>
                  <a:pt x="3576" y="3621"/>
                </a:lnTo>
                <a:cubicBezTo>
                  <a:pt x="3602" y="3682"/>
                  <a:pt x="3574" y="3753"/>
                  <a:pt x="3514" y="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" name="monitor_91701">
            <a:extLst>
              <a:ext uri="{FF2B5EF4-FFF2-40B4-BE49-F238E27FC236}">
                <a16:creationId xmlns:a16="http://schemas.microsoft.com/office/drawing/2014/main" id="{77649C72-B445-6760-D4E9-BA39804DED50}"/>
              </a:ext>
            </a:extLst>
          </p:cNvPr>
          <p:cNvSpPr>
            <a:spLocks noChangeAspect="1"/>
          </p:cNvSpPr>
          <p:nvPr/>
        </p:nvSpPr>
        <p:spPr>
          <a:xfrm>
            <a:off x="2411938" y="2848251"/>
            <a:ext cx="342948" cy="313191"/>
          </a:xfrm>
          <a:custGeom>
            <a:avLst/>
            <a:gdLst>
              <a:gd name="T0" fmla="*/ 3921 w 3922"/>
              <a:gd name="T1" fmla="*/ 177 h 3587"/>
              <a:gd name="T2" fmla="*/ 3724 w 3922"/>
              <a:gd name="T3" fmla="*/ 0 h 3587"/>
              <a:gd name="T4" fmla="*/ 204 w 3922"/>
              <a:gd name="T5" fmla="*/ 0 h 3587"/>
              <a:gd name="T6" fmla="*/ 0 w 3922"/>
              <a:gd name="T7" fmla="*/ 194 h 3587"/>
              <a:gd name="T8" fmla="*/ 0 w 3922"/>
              <a:gd name="T9" fmla="*/ 2305 h 3587"/>
              <a:gd name="T10" fmla="*/ 0 w 3922"/>
              <a:gd name="T11" fmla="*/ 2305 h 3587"/>
              <a:gd name="T12" fmla="*/ 0 w 3922"/>
              <a:gd name="T13" fmla="*/ 2694 h 3587"/>
              <a:gd name="T14" fmla="*/ 204 w 3922"/>
              <a:gd name="T15" fmla="*/ 2894 h 3587"/>
              <a:gd name="T16" fmla="*/ 1199 w 3922"/>
              <a:gd name="T17" fmla="*/ 2894 h 3587"/>
              <a:gd name="T18" fmla="*/ 1140 w 3922"/>
              <a:gd name="T19" fmla="*/ 3187 h 3587"/>
              <a:gd name="T20" fmla="*/ 858 w 3922"/>
              <a:gd name="T21" fmla="*/ 3187 h 3587"/>
              <a:gd name="T22" fmla="*/ 658 w 3922"/>
              <a:gd name="T23" fmla="*/ 3387 h 3587"/>
              <a:gd name="T24" fmla="*/ 858 w 3922"/>
              <a:gd name="T25" fmla="*/ 3587 h 3587"/>
              <a:gd name="T26" fmla="*/ 1304 w 3922"/>
              <a:gd name="T27" fmla="*/ 3587 h 3587"/>
              <a:gd name="T28" fmla="*/ 2624 w 3922"/>
              <a:gd name="T29" fmla="*/ 3587 h 3587"/>
              <a:gd name="T30" fmla="*/ 2625 w 3922"/>
              <a:gd name="T31" fmla="*/ 3587 h 3587"/>
              <a:gd name="T32" fmla="*/ 3058 w 3922"/>
              <a:gd name="T33" fmla="*/ 3587 h 3587"/>
              <a:gd name="T34" fmla="*/ 3258 w 3922"/>
              <a:gd name="T35" fmla="*/ 3387 h 3587"/>
              <a:gd name="T36" fmla="*/ 3058 w 3922"/>
              <a:gd name="T37" fmla="*/ 3187 h 3587"/>
              <a:gd name="T38" fmla="*/ 2788 w 3922"/>
              <a:gd name="T39" fmla="*/ 3187 h 3587"/>
              <a:gd name="T40" fmla="*/ 2730 w 3922"/>
              <a:gd name="T41" fmla="*/ 2894 h 3587"/>
              <a:gd name="T42" fmla="*/ 3724 w 3922"/>
              <a:gd name="T43" fmla="*/ 2894 h 3587"/>
              <a:gd name="T44" fmla="*/ 3920 w 3922"/>
              <a:gd name="T45" fmla="*/ 2694 h 3587"/>
              <a:gd name="T46" fmla="*/ 3920 w 3922"/>
              <a:gd name="T47" fmla="*/ 194 h 3587"/>
              <a:gd name="T48" fmla="*/ 3921 w 3922"/>
              <a:gd name="T49" fmla="*/ 177 h 3587"/>
              <a:gd name="T50" fmla="*/ 3520 w 3922"/>
              <a:gd name="T51" fmla="*/ 400 h 3587"/>
              <a:gd name="T52" fmla="*/ 3520 w 3922"/>
              <a:gd name="T53" fmla="*/ 2107 h 3587"/>
              <a:gd name="T54" fmla="*/ 400 w 3922"/>
              <a:gd name="T55" fmla="*/ 2107 h 3587"/>
              <a:gd name="T56" fmla="*/ 400 w 3922"/>
              <a:gd name="T57" fmla="*/ 400 h 3587"/>
              <a:gd name="T58" fmla="*/ 3520 w 3922"/>
              <a:gd name="T59" fmla="*/ 400 h 3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922" h="3587">
                <a:moveTo>
                  <a:pt x="3921" y="177"/>
                </a:moveTo>
                <a:cubicBezTo>
                  <a:pt x="3911" y="76"/>
                  <a:pt x="3828" y="0"/>
                  <a:pt x="3724" y="0"/>
                </a:cubicBezTo>
                <a:lnTo>
                  <a:pt x="204" y="0"/>
                </a:lnTo>
                <a:cubicBezTo>
                  <a:pt x="94" y="0"/>
                  <a:pt x="0" y="83"/>
                  <a:pt x="0" y="194"/>
                </a:cubicBezTo>
                <a:lnTo>
                  <a:pt x="0" y="2305"/>
                </a:lnTo>
                <a:lnTo>
                  <a:pt x="0" y="2305"/>
                </a:lnTo>
                <a:lnTo>
                  <a:pt x="0" y="2694"/>
                </a:lnTo>
                <a:cubicBezTo>
                  <a:pt x="0" y="2804"/>
                  <a:pt x="94" y="2894"/>
                  <a:pt x="204" y="2894"/>
                </a:cubicBezTo>
                <a:lnTo>
                  <a:pt x="1199" y="2894"/>
                </a:lnTo>
                <a:lnTo>
                  <a:pt x="1140" y="3187"/>
                </a:lnTo>
                <a:lnTo>
                  <a:pt x="858" y="3187"/>
                </a:lnTo>
                <a:cubicBezTo>
                  <a:pt x="747" y="3187"/>
                  <a:pt x="658" y="3277"/>
                  <a:pt x="658" y="3387"/>
                </a:cubicBezTo>
                <a:cubicBezTo>
                  <a:pt x="658" y="3497"/>
                  <a:pt x="747" y="3587"/>
                  <a:pt x="858" y="3587"/>
                </a:cubicBezTo>
                <a:lnTo>
                  <a:pt x="1304" y="3587"/>
                </a:lnTo>
                <a:lnTo>
                  <a:pt x="2624" y="3587"/>
                </a:lnTo>
                <a:cubicBezTo>
                  <a:pt x="2625" y="3587"/>
                  <a:pt x="2625" y="3587"/>
                  <a:pt x="2625" y="3587"/>
                </a:cubicBezTo>
                <a:lnTo>
                  <a:pt x="3058" y="3587"/>
                </a:lnTo>
                <a:cubicBezTo>
                  <a:pt x="3168" y="3587"/>
                  <a:pt x="3258" y="3497"/>
                  <a:pt x="3258" y="3387"/>
                </a:cubicBezTo>
                <a:cubicBezTo>
                  <a:pt x="3258" y="3277"/>
                  <a:pt x="3168" y="3187"/>
                  <a:pt x="3058" y="3187"/>
                </a:cubicBezTo>
                <a:lnTo>
                  <a:pt x="2788" y="3187"/>
                </a:lnTo>
                <a:lnTo>
                  <a:pt x="2730" y="2894"/>
                </a:lnTo>
                <a:lnTo>
                  <a:pt x="3724" y="2894"/>
                </a:lnTo>
                <a:cubicBezTo>
                  <a:pt x="3835" y="2894"/>
                  <a:pt x="3920" y="2804"/>
                  <a:pt x="3920" y="2694"/>
                </a:cubicBezTo>
                <a:lnTo>
                  <a:pt x="3920" y="194"/>
                </a:lnTo>
                <a:cubicBezTo>
                  <a:pt x="3920" y="187"/>
                  <a:pt x="3922" y="183"/>
                  <a:pt x="3921" y="177"/>
                </a:cubicBezTo>
                <a:close/>
                <a:moveTo>
                  <a:pt x="3520" y="400"/>
                </a:moveTo>
                <a:lnTo>
                  <a:pt x="3520" y="2107"/>
                </a:lnTo>
                <a:lnTo>
                  <a:pt x="400" y="2107"/>
                </a:lnTo>
                <a:lnTo>
                  <a:pt x="400" y="400"/>
                </a:lnTo>
                <a:lnTo>
                  <a:pt x="3520" y="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C5AFA03A-F05D-CA01-0D9B-3FEE5E502542}"/>
              </a:ext>
            </a:extLst>
          </p:cNvPr>
          <p:cNvSpPr txBox="1"/>
          <p:nvPr/>
        </p:nvSpPr>
        <p:spPr>
          <a:xfrm>
            <a:off x="2392682" y="2486729"/>
            <a:ext cx="969842" cy="237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0184" tIns="40184" rIns="40184" bIns="40184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zh-CN" altLang="en-US" sz="1013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设备</a:t>
            </a:r>
            <a:endParaRPr sz="1013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B4A3102-6408-7DB7-F544-FC1841FFF1B6}"/>
              </a:ext>
            </a:extLst>
          </p:cNvPr>
          <p:cNvSpPr/>
          <p:nvPr/>
        </p:nvSpPr>
        <p:spPr>
          <a:xfrm>
            <a:off x="1516140" y="2354495"/>
            <a:ext cx="1498223" cy="10590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0731" indent="-160731">
              <a:buFont typeface="Arial" panose="020B0604020202020204" pitchFamily="34" charset="0"/>
              <a:buChar char="•"/>
            </a:pPr>
            <a:endParaRPr kumimoji="1" lang="en-US" altLang="zh-CN" sz="1013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2852945-E014-113B-3EC7-511D84B3277C}"/>
              </a:ext>
            </a:extLst>
          </p:cNvPr>
          <p:cNvSpPr/>
          <p:nvPr/>
        </p:nvSpPr>
        <p:spPr>
          <a:xfrm>
            <a:off x="3782288" y="1566492"/>
            <a:ext cx="1271411" cy="26138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0731" indent="-160731">
              <a:buFont typeface="Arial" panose="020B0604020202020204" pitchFamily="34" charset="0"/>
              <a:buChar char="•"/>
            </a:pPr>
            <a:endParaRPr kumimoji="1" lang="en-US" altLang="zh-CN" sz="1013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887D6D3-A415-C861-FEEC-B0149441FF0B}"/>
              </a:ext>
            </a:extLst>
          </p:cNvPr>
          <p:cNvSpPr/>
          <p:nvPr/>
        </p:nvSpPr>
        <p:spPr>
          <a:xfrm>
            <a:off x="5892978" y="1566491"/>
            <a:ext cx="1271411" cy="26138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0731" indent="-160731">
              <a:buFont typeface="Arial" panose="020B0604020202020204" pitchFamily="34" charset="0"/>
              <a:buChar char="•"/>
            </a:pPr>
            <a:endParaRPr kumimoji="1" lang="en-US" altLang="zh-CN" sz="1013" dirty="0"/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C1284CDC-1184-46AB-7B66-4198816BD8BF}"/>
              </a:ext>
            </a:extLst>
          </p:cNvPr>
          <p:cNvCxnSpPr>
            <a:cxnSpLocks/>
            <a:stCxn id="7" idx="3"/>
            <a:endCxn id="31" idx="1"/>
          </p:cNvCxnSpPr>
          <p:nvPr/>
        </p:nvCxnSpPr>
        <p:spPr>
          <a:xfrm flipV="1">
            <a:off x="3014363" y="2745442"/>
            <a:ext cx="970114" cy="138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0A9578B-ED08-0E5E-AF3C-1114B9CB840D}"/>
              </a:ext>
            </a:extLst>
          </p:cNvPr>
          <p:cNvSpPr/>
          <p:nvPr/>
        </p:nvSpPr>
        <p:spPr>
          <a:xfrm>
            <a:off x="6089667" y="2618723"/>
            <a:ext cx="949085" cy="3056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13" dirty="0"/>
              <a:t>OSS</a:t>
            </a:r>
            <a:endParaRPr lang="zh-CN" altLang="en-US" sz="1013" dirty="0"/>
          </a:p>
        </p:txBody>
      </p:sp>
      <p:sp>
        <p:nvSpPr>
          <p:cNvPr id="12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6F838360-F923-54B2-0808-528D464B3562}"/>
              </a:ext>
            </a:extLst>
          </p:cNvPr>
          <p:cNvSpPr txBox="1"/>
          <p:nvPr/>
        </p:nvSpPr>
        <p:spPr>
          <a:xfrm>
            <a:off x="6043761" y="1619725"/>
            <a:ext cx="1120628" cy="237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0184" tIns="40184" rIns="40184" bIns="40184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zh-CN" altLang="en-US" sz="1013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生产网数据存储</a:t>
            </a:r>
            <a:endParaRPr sz="1013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4BBDDDE-19D2-D25B-76FE-2F6D64115D2A}"/>
              </a:ext>
            </a:extLst>
          </p:cNvPr>
          <p:cNvSpPr/>
          <p:nvPr/>
        </p:nvSpPr>
        <p:spPr>
          <a:xfrm>
            <a:off x="6091593" y="2079677"/>
            <a:ext cx="949085" cy="3056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13" dirty="0"/>
              <a:t>SFTP</a:t>
            </a:r>
            <a:endParaRPr lang="zh-CN" altLang="en-US" sz="1013" dirty="0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89C58FF4-7581-2EA7-1CCF-06000D3C87B1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5053698" y="2771537"/>
            <a:ext cx="1035969" cy="101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24668483-DBA7-EAFA-0990-692420618572}"/>
              </a:ext>
            </a:extLst>
          </p:cNvPr>
          <p:cNvSpPr/>
          <p:nvPr/>
        </p:nvSpPr>
        <p:spPr>
          <a:xfrm>
            <a:off x="6082347" y="3203381"/>
            <a:ext cx="949085" cy="3056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13" dirty="0"/>
              <a:t>SLS</a:t>
            </a:r>
            <a:endParaRPr lang="zh-CN" altLang="en-US" sz="1013" dirty="0"/>
          </a:p>
        </p:txBody>
      </p:sp>
      <p:sp>
        <p:nvSpPr>
          <p:cNvPr id="16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C6DF14B9-1D54-F6C8-F1E8-CA2F14889E3C}"/>
              </a:ext>
            </a:extLst>
          </p:cNvPr>
          <p:cNvSpPr txBox="1"/>
          <p:nvPr/>
        </p:nvSpPr>
        <p:spPr>
          <a:xfrm>
            <a:off x="1963284" y="3144525"/>
            <a:ext cx="1120628" cy="237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0184" tIns="40184" rIns="40184" bIns="40184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zh-CN" altLang="en-US" sz="1013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办公网</a:t>
            </a:r>
            <a:endParaRPr sz="1013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man-bust_83036">
            <a:extLst>
              <a:ext uri="{FF2B5EF4-FFF2-40B4-BE49-F238E27FC236}">
                <a16:creationId xmlns:a16="http://schemas.microsoft.com/office/drawing/2014/main" id="{FE30873D-B96E-F5E1-3E01-5144CC84C013}"/>
              </a:ext>
            </a:extLst>
          </p:cNvPr>
          <p:cNvSpPr>
            <a:spLocks noChangeAspect="1"/>
          </p:cNvSpPr>
          <p:nvPr/>
        </p:nvSpPr>
        <p:spPr>
          <a:xfrm>
            <a:off x="1717869" y="3930795"/>
            <a:ext cx="325118" cy="342948"/>
          </a:xfrm>
          <a:custGeom>
            <a:avLst/>
            <a:gdLst>
              <a:gd name="T0" fmla="*/ 1801 w 3602"/>
              <a:gd name="T1" fmla="*/ 1492 h 3805"/>
              <a:gd name="T2" fmla="*/ 2547 w 3602"/>
              <a:gd name="T3" fmla="*/ 746 h 3805"/>
              <a:gd name="T4" fmla="*/ 1801 w 3602"/>
              <a:gd name="T5" fmla="*/ 0 h 3805"/>
              <a:gd name="T6" fmla="*/ 1188 w 3602"/>
              <a:gd name="T7" fmla="*/ 322 h 3805"/>
              <a:gd name="T8" fmla="*/ 1178 w 3602"/>
              <a:gd name="T9" fmla="*/ 337 h 3805"/>
              <a:gd name="T10" fmla="*/ 1056 w 3602"/>
              <a:gd name="T11" fmla="*/ 746 h 3805"/>
              <a:gd name="T12" fmla="*/ 1801 w 3602"/>
              <a:gd name="T13" fmla="*/ 1492 h 3805"/>
              <a:gd name="T14" fmla="*/ 1314 w 3602"/>
              <a:gd name="T15" fmla="*/ 612 h 3805"/>
              <a:gd name="T16" fmla="*/ 1801 w 3602"/>
              <a:gd name="T17" fmla="*/ 793 h 3805"/>
              <a:gd name="T18" fmla="*/ 2052 w 3602"/>
              <a:gd name="T19" fmla="*/ 750 h 3805"/>
              <a:gd name="T20" fmla="*/ 2125 w 3602"/>
              <a:gd name="T21" fmla="*/ 597 h 3805"/>
              <a:gd name="T22" fmla="*/ 1971 w 3602"/>
              <a:gd name="T23" fmla="*/ 524 h 3805"/>
              <a:gd name="T24" fmla="*/ 1801 w 3602"/>
              <a:gd name="T25" fmla="*/ 553 h 3805"/>
              <a:gd name="T26" fmla="*/ 1436 w 3602"/>
              <a:gd name="T27" fmla="*/ 397 h 3805"/>
              <a:gd name="T28" fmla="*/ 1801 w 3602"/>
              <a:gd name="T29" fmla="*/ 240 h 3805"/>
              <a:gd name="T30" fmla="*/ 2307 w 3602"/>
              <a:gd name="T31" fmla="*/ 746 h 3805"/>
              <a:gd name="T32" fmla="*/ 1801 w 3602"/>
              <a:gd name="T33" fmla="*/ 1252 h 3805"/>
              <a:gd name="T34" fmla="*/ 1296 w 3602"/>
              <a:gd name="T35" fmla="*/ 746 h 3805"/>
              <a:gd name="T36" fmla="*/ 1314 w 3602"/>
              <a:gd name="T37" fmla="*/ 612 h 3805"/>
              <a:gd name="T38" fmla="*/ 2544 w 3602"/>
              <a:gd name="T39" fmla="*/ 2806 h 3805"/>
              <a:gd name="T40" fmla="*/ 2544 w 3602"/>
              <a:gd name="T41" fmla="*/ 3669 h 3805"/>
              <a:gd name="T42" fmla="*/ 2544 w 3602"/>
              <a:gd name="T43" fmla="*/ 3669 h 3805"/>
              <a:gd name="T44" fmla="*/ 2424 w 3602"/>
              <a:gd name="T45" fmla="*/ 3789 h 3805"/>
              <a:gd name="T46" fmla="*/ 2422 w 3602"/>
              <a:gd name="T47" fmla="*/ 3789 h 3805"/>
              <a:gd name="T48" fmla="*/ 1181 w 3602"/>
              <a:gd name="T49" fmla="*/ 3789 h 3805"/>
              <a:gd name="T50" fmla="*/ 1106 w 3602"/>
              <a:gd name="T51" fmla="*/ 3764 h 3805"/>
              <a:gd name="T52" fmla="*/ 1059 w 3602"/>
              <a:gd name="T53" fmla="*/ 3669 h 3805"/>
              <a:gd name="T54" fmla="*/ 1059 w 3602"/>
              <a:gd name="T55" fmla="*/ 3666 h 3805"/>
              <a:gd name="T56" fmla="*/ 1059 w 3602"/>
              <a:gd name="T57" fmla="*/ 2806 h 3805"/>
              <a:gd name="T58" fmla="*/ 1179 w 3602"/>
              <a:gd name="T59" fmla="*/ 2686 h 3805"/>
              <a:gd name="T60" fmla="*/ 1299 w 3602"/>
              <a:gd name="T61" fmla="*/ 2806 h 3805"/>
              <a:gd name="T62" fmla="*/ 1299 w 3602"/>
              <a:gd name="T63" fmla="*/ 3549 h 3805"/>
              <a:gd name="T64" fmla="*/ 2304 w 3602"/>
              <a:gd name="T65" fmla="*/ 3549 h 3805"/>
              <a:gd name="T66" fmla="*/ 2304 w 3602"/>
              <a:gd name="T67" fmla="*/ 2806 h 3805"/>
              <a:gd name="T68" fmla="*/ 2424 w 3602"/>
              <a:gd name="T69" fmla="*/ 2686 h 3805"/>
              <a:gd name="T70" fmla="*/ 2544 w 3602"/>
              <a:gd name="T71" fmla="*/ 2806 h 3805"/>
              <a:gd name="T72" fmla="*/ 3514 w 3602"/>
              <a:gd name="T73" fmla="*/ 3779 h 3805"/>
              <a:gd name="T74" fmla="*/ 3466 w 3602"/>
              <a:gd name="T75" fmla="*/ 3789 h 3805"/>
              <a:gd name="T76" fmla="*/ 3356 w 3602"/>
              <a:gd name="T77" fmla="*/ 3716 h 3805"/>
              <a:gd name="T78" fmla="*/ 2971 w 3602"/>
              <a:gd name="T79" fmla="*/ 2825 h 3805"/>
              <a:gd name="T80" fmla="*/ 2057 w 3602"/>
              <a:gd name="T81" fmla="*/ 2063 h 3805"/>
              <a:gd name="T82" fmla="*/ 1546 w 3602"/>
              <a:gd name="T83" fmla="*/ 2063 h 3805"/>
              <a:gd name="T84" fmla="*/ 632 w 3602"/>
              <a:gd name="T85" fmla="*/ 2825 h 3805"/>
              <a:gd name="T86" fmla="*/ 247 w 3602"/>
              <a:gd name="T87" fmla="*/ 3716 h 3805"/>
              <a:gd name="T88" fmla="*/ 89 w 3602"/>
              <a:gd name="T89" fmla="*/ 3779 h 3805"/>
              <a:gd name="T90" fmla="*/ 27 w 3602"/>
              <a:gd name="T91" fmla="*/ 3621 h 3805"/>
              <a:gd name="T92" fmla="*/ 411 w 3602"/>
              <a:gd name="T93" fmla="*/ 2730 h 3805"/>
              <a:gd name="T94" fmla="*/ 810 w 3602"/>
              <a:gd name="T95" fmla="*/ 2111 h 3805"/>
              <a:gd name="T96" fmla="*/ 1546 w 3602"/>
              <a:gd name="T97" fmla="*/ 1823 h 3805"/>
              <a:gd name="T98" fmla="*/ 2057 w 3602"/>
              <a:gd name="T99" fmla="*/ 1823 h 3805"/>
              <a:gd name="T100" fmla="*/ 2793 w 3602"/>
              <a:gd name="T101" fmla="*/ 2111 h 3805"/>
              <a:gd name="T102" fmla="*/ 3191 w 3602"/>
              <a:gd name="T103" fmla="*/ 2730 h 3805"/>
              <a:gd name="T104" fmla="*/ 3576 w 3602"/>
              <a:gd name="T105" fmla="*/ 3621 h 3805"/>
              <a:gd name="T106" fmla="*/ 3514 w 3602"/>
              <a:gd name="T107" fmla="*/ 3779 h 38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602" h="3805">
                <a:moveTo>
                  <a:pt x="1801" y="1492"/>
                </a:moveTo>
                <a:cubicBezTo>
                  <a:pt x="2213" y="1492"/>
                  <a:pt x="2547" y="1157"/>
                  <a:pt x="2547" y="746"/>
                </a:cubicBezTo>
                <a:cubicBezTo>
                  <a:pt x="2547" y="335"/>
                  <a:pt x="2213" y="0"/>
                  <a:pt x="1801" y="0"/>
                </a:cubicBezTo>
                <a:cubicBezTo>
                  <a:pt x="1548" y="0"/>
                  <a:pt x="1323" y="127"/>
                  <a:pt x="1188" y="322"/>
                </a:cubicBezTo>
                <a:cubicBezTo>
                  <a:pt x="1184" y="327"/>
                  <a:pt x="1181" y="332"/>
                  <a:pt x="1178" y="337"/>
                </a:cubicBezTo>
                <a:cubicBezTo>
                  <a:pt x="1101" y="455"/>
                  <a:pt x="1056" y="595"/>
                  <a:pt x="1056" y="746"/>
                </a:cubicBezTo>
                <a:cubicBezTo>
                  <a:pt x="1056" y="1157"/>
                  <a:pt x="1390" y="1492"/>
                  <a:pt x="1801" y="1492"/>
                </a:cubicBezTo>
                <a:close/>
                <a:moveTo>
                  <a:pt x="1314" y="612"/>
                </a:moveTo>
                <a:cubicBezTo>
                  <a:pt x="1448" y="727"/>
                  <a:pt x="1620" y="793"/>
                  <a:pt x="1801" y="793"/>
                </a:cubicBezTo>
                <a:cubicBezTo>
                  <a:pt x="1887" y="793"/>
                  <a:pt x="1972" y="778"/>
                  <a:pt x="2052" y="750"/>
                </a:cubicBezTo>
                <a:cubicBezTo>
                  <a:pt x="2114" y="728"/>
                  <a:pt x="2147" y="659"/>
                  <a:pt x="2125" y="597"/>
                </a:cubicBezTo>
                <a:cubicBezTo>
                  <a:pt x="2102" y="534"/>
                  <a:pt x="2034" y="502"/>
                  <a:pt x="1971" y="524"/>
                </a:cubicBezTo>
                <a:cubicBezTo>
                  <a:pt x="1917" y="543"/>
                  <a:pt x="1860" y="553"/>
                  <a:pt x="1801" y="553"/>
                </a:cubicBezTo>
                <a:cubicBezTo>
                  <a:pt x="1662" y="553"/>
                  <a:pt x="1530" y="496"/>
                  <a:pt x="1436" y="397"/>
                </a:cubicBezTo>
                <a:cubicBezTo>
                  <a:pt x="1528" y="300"/>
                  <a:pt x="1658" y="240"/>
                  <a:pt x="1801" y="240"/>
                </a:cubicBezTo>
                <a:cubicBezTo>
                  <a:pt x="2080" y="240"/>
                  <a:pt x="2307" y="467"/>
                  <a:pt x="2307" y="746"/>
                </a:cubicBezTo>
                <a:cubicBezTo>
                  <a:pt x="2307" y="1025"/>
                  <a:pt x="2080" y="1252"/>
                  <a:pt x="1801" y="1252"/>
                </a:cubicBezTo>
                <a:cubicBezTo>
                  <a:pt x="1523" y="1252"/>
                  <a:pt x="1296" y="1025"/>
                  <a:pt x="1296" y="746"/>
                </a:cubicBezTo>
                <a:cubicBezTo>
                  <a:pt x="1296" y="699"/>
                  <a:pt x="1302" y="654"/>
                  <a:pt x="1314" y="612"/>
                </a:cubicBezTo>
                <a:close/>
                <a:moveTo>
                  <a:pt x="2544" y="2806"/>
                </a:moveTo>
                <a:lnTo>
                  <a:pt x="2544" y="3669"/>
                </a:lnTo>
                <a:lnTo>
                  <a:pt x="2544" y="3669"/>
                </a:lnTo>
                <a:cubicBezTo>
                  <a:pt x="2544" y="3735"/>
                  <a:pt x="2490" y="3789"/>
                  <a:pt x="2424" y="3789"/>
                </a:cubicBezTo>
                <a:cubicBezTo>
                  <a:pt x="2423" y="3789"/>
                  <a:pt x="2422" y="3789"/>
                  <a:pt x="2422" y="3789"/>
                </a:cubicBezTo>
                <a:lnTo>
                  <a:pt x="1181" y="3789"/>
                </a:lnTo>
                <a:cubicBezTo>
                  <a:pt x="1153" y="3789"/>
                  <a:pt x="1127" y="3780"/>
                  <a:pt x="1106" y="3764"/>
                </a:cubicBezTo>
                <a:cubicBezTo>
                  <a:pt x="1077" y="3742"/>
                  <a:pt x="1059" y="3708"/>
                  <a:pt x="1059" y="3669"/>
                </a:cubicBezTo>
                <a:cubicBezTo>
                  <a:pt x="1059" y="3668"/>
                  <a:pt x="1059" y="3667"/>
                  <a:pt x="1059" y="3666"/>
                </a:cubicBezTo>
                <a:lnTo>
                  <a:pt x="1059" y="2806"/>
                </a:lnTo>
                <a:cubicBezTo>
                  <a:pt x="1059" y="2740"/>
                  <a:pt x="1113" y="2686"/>
                  <a:pt x="1179" y="2686"/>
                </a:cubicBezTo>
                <a:cubicBezTo>
                  <a:pt x="1245" y="2686"/>
                  <a:pt x="1299" y="2740"/>
                  <a:pt x="1299" y="2806"/>
                </a:cubicBezTo>
                <a:lnTo>
                  <a:pt x="1299" y="3549"/>
                </a:lnTo>
                <a:lnTo>
                  <a:pt x="2304" y="3549"/>
                </a:lnTo>
                <a:lnTo>
                  <a:pt x="2304" y="2806"/>
                </a:lnTo>
                <a:cubicBezTo>
                  <a:pt x="2304" y="2740"/>
                  <a:pt x="2358" y="2686"/>
                  <a:pt x="2424" y="2686"/>
                </a:cubicBezTo>
                <a:cubicBezTo>
                  <a:pt x="2490" y="2686"/>
                  <a:pt x="2544" y="2740"/>
                  <a:pt x="2544" y="2806"/>
                </a:cubicBezTo>
                <a:close/>
                <a:moveTo>
                  <a:pt x="3514" y="3779"/>
                </a:moveTo>
                <a:cubicBezTo>
                  <a:pt x="3498" y="3786"/>
                  <a:pt x="3482" y="3789"/>
                  <a:pt x="3466" y="3789"/>
                </a:cubicBezTo>
                <a:cubicBezTo>
                  <a:pt x="3420" y="3789"/>
                  <a:pt x="3375" y="3762"/>
                  <a:pt x="3356" y="3716"/>
                </a:cubicBezTo>
                <a:lnTo>
                  <a:pt x="2971" y="2825"/>
                </a:lnTo>
                <a:cubicBezTo>
                  <a:pt x="2740" y="2291"/>
                  <a:pt x="2467" y="2063"/>
                  <a:pt x="2057" y="2063"/>
                </a:cubicBezTo>
                <a:lnTo>
                  <a:pt x="1546" y="2063"/>
                </a:lnTo>
                <a:cubicBezTo>
                  <a:pt x="1136" y="2063"/>
                  <a:pt x="862" y="2291"/>
                  <a:pt x="632" y="2825"/>
                </a:cubicBezTo>
                <a:lnTo>
                  <a:pt x="247" y="3716"/>
                </a:lnTo>
                <a:cubicBezTo>
                  <a:pt x="221" y="3777"/>
                  <a:pt x="150" y="3805"/>
                  <a:pt x="89" y="3779"/>
                </a:cubicBezTo>
                <a:cubicBezTo>
                  <a:pt x="28" y="3753"/>
                  <a:pt x="0" y="3682"/>
                  <a:pt x="27" y="3621"/>
                </a:cubicBezTo>
                <a:lnTo>
                  <a:pt x="411" y="2730"/>
                </a:lnTo>
                <a:cubicBezTo>
                  <a:pt x="531" y="2452"/>
                  <a:pt x="658" y="2255"/>
                  <a:pt x="810" y="2111"/>
                </a:cubicBezTo>
                <a:cubicBezTo>
                  <a:pt x="1011" y="1920"/>
                  <a:pt x="1258" y="1823"/>
                  <a:pt x="1546" y="1823"/>
                </a:cubicBezTo>
                <a:lnTo>
                  <a:pt x="2057" y="1823"/>
                </a:lnTo>
                <a:cubicBezTo>
                  <a:pt x="2344" y="1823"/>
                  <a:pt x="2592" y="1920"/>
                  <a:pt x="2793" y="2111"/>
                </a:cubicBezTo>
                <a:cubicBezTo>
                  <a:pt x="2945" y="2256"/>
                  <a:pt x="3071" y="2452"/>
                  <a:pt x="3191" y="2730"/>
                </a:cubicBezTo>
                <a:lnTo>
                  <a:pt x="3576" y="3621"/>
                </a:lnTo>
                <a:cubicBezTo>
                  <a:pt x="3602" y="3682"/>
                  <a:pt x="3574" y="3753"/>
                  <a:pt x="3514" y="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8" name="monitor_91701">
            <a:extLst>
              <a:ext uri="{FF2B5EF4-FFF2-40B4-BE49-F238E27FC236}">
                <a16:creationId xmlns:a16="http://schemas.microsoft.com/office/drawing/2014/main" id="{CA1F6564-3355-0AEF-6AC3-CA755C3B5347}"/>
              </a:ext>
            </a:extLst>
          </p:cNvPr>
          <p:cNvSpPr>
            <a:spLocks noChangeAspect="1"/>
          </p:cNvSpPr>
          <p:nvPr/>
        </p:nvSpPr>
        <p:spPr>
          <a:xfrm>
            <a:off x="2432653" y="3930794"/>
            <a:ext cx="342948" cy="313191"/>
          </a:xfrm>
          <a:custGeom>
            <a:avLst/>
            <a:gdLst>
              <a:gd name="T0" fmla="*/ 3921 w 3922"/>
              <a:gd name="T1" fmla="*/ 177 h 3587"/>
              <a:gd name="T2" fmla="*/ 3724 w 3922"/>
              <a:gd name="T3" fmla="*/ 0 h 3587"/>
              <a:gd name="T4" fmla="*/ 204 w 3922"/>
              <a:gd name="T5" fmla="*/ 0 h 3587"/>
              <a:gd name="T6" fmla="*/ 0 w 3922"/>
              <a:gd name="T7" fmla="*/ 194 h 3587"/>
              <a:gd name="T8" fmla="*/ 0 w 3922"/>
              <a:gd name="T9" fmla="*/ 2305 h 3587"/>
              <a:gd name="T10" fmla="*/ 0 w 3922"/>
              <a:gd name="T11" fmla="*/ 2305 h 3587"/>
              <a:gd name="T12" fmla="*/ 0 w 3922"/>
              <a:gd name="T13" fmla="*/ 2694 h 3587"/>
              <a:gd name="T14" fmla="*/ 204 w 3922"/>
              <a:gd name="T15" fmla="*/ 2894 h 3587"/>
              <a:gd name="T16" fmla="*/ 1199 w 3922"/>
              <a:gd name="T17" fmla="*/ 2894 h 3587"/>
              <a:gd name="T18" fmla="*/ 1140 w 3922"/>
              <a:gd name="T19" fmla="*/ 3187 h 3587"/>
              <a:gd name="T20" fmla="*/ 858 w 3922"/>
              <a:gd name="T21" fmla="*/ 3187 h 3587"/>
              <a:gd name="T22" fmla="*/ 658 w 3922"/>
              <a:gd name="T23" fmla="*/ 3387 h 3587"/>
              <a:gd name="T24" fmla="*/ 858 w 3922"/>
              <a:gd name="T25" fmla="*/ 3587 h 3587"/>
              <a:gd name="T26" fmla="*/ 1304 w 3922"/>
              <a:gd name="T27" fmla="*/ 3587 h 3587"/>
              <a:gd name="T28" fmla="*/ 2624 w 3922"/>
              <a:gd name="T29" fmla="*/ 3587 h 3587"/>
              <a:gd name="T30" fmla="*/ 2625 w 3922"/>
              <a:gd name="T31" fmla="*/ 3587 h 3587"/>
              <a:gd name="T32" fmla="*/ 3058 w 3922"/>
              <a:gd name="T33" fmla="*/ 3587 h 3587"/>
              <a:gd name="T34" fmla="*/ 3258 w 3922"/>
              <a:gd name="T35" fmla="*/ 3387 h 3587"/>
              <a:gd name="T36" fmla="*/ 3058 w 3922"/>
              <a:gd name="T37" fmla="*/ 3187 h 3587"/>
              <a:gd name="T38" fmla="*/ 2788 w 3922"/>
              <a:gd name="T39" fmla="*/ 3187 h 3587"/>
              <a:gd name="T40" fmla="*/ 2730 w 3922"/>
              <a:gd name="T41" fmla="*/ 2894 h 3587"/>
              <a:gd name="T42" fmla="*/ 3724 w 3922"/>
              <a:gd name="T43" fmla="*/ 2894 h 3587"/>
              <a:gd name="T44" fmla="*/ 3920 w 3922"/>
              <a:gd name="T45" fmla="*/ 2694 h 3587"/>
              <a:gd name="T46" fmla="*/ 3920 w 3922"/>
              <a:gd name="T47" fmla="*/ 194 h 3587"/>
              <a:gd name="T48" fmla="*/ 3921 w 3922"/>
              <a:gd name="T49" fmla="*/ 177 h 3587"/>
              <a:gd name="T50" fmla="*/ 3520 w 3922"/>
              <a:gd name="T51" fmla="*/ 400 h 3587"/>
              <a:gd name="T52" fmla="*/ 3520 w 3922"/>
              <a:gd name="T53" fmla="*/ 2107 h 3587"/>
              <a:gd name="T54" fmla="*/ 400 w 3922"/>
              <a:gd name="T55" fmla="*/ 2107 h 3587"/>
              <a:gd name="T56" fmla="*/ 400 w 3922"/>
              <a:gd name="T57" fmla="*/ 400 h 3587"/>
              <a:gd name="T58" fmla="*/ 3520 w 3922"/>
              <a:gd name="T59" fmla="*/ 400 h 3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922" h="3587">
                <a:moveTo>
                  <a:pt x="3921" y="177"/>
                </a:moveTo>
                <a:cubicBezTo>
                  <a:pt x="3911" y="76"/>
                  <a:pt x="3828" y="0"/>
                  <a:pt x="3724" y="0"/>
                </a:cubicBezTo>
                <a:lnTo>
                  <a:pt x="204" y="0"/>
                </a:lnTo>
                <a:cubicBezTo>
                  <a:pt x="94" y="0"/>
                  <a:pt x="0" y="83"/>
                  <a:pt x="0" y="194"/>
                </a:cubicBezTo>
                <a:lnTo>
                  <a:pt x="0" y="2305"/>
                </a:lnTo>
                <a:lnTo>
                  <a:pt x="0" y="2305"/>
                </a:lnTo>
                <a:lnTo>
                  <a:pt x="0" y="2694"/>
                </a:lnTo>
                <a:cubicBezTo>
                  <a:pt x="0" y="2804"/>
                  <a:pt x="94" y="2894"/>
                  <a:pt x="204" y="2894"/>
                </a:cubicBezTo>
                <a:lnTo>
                  <a:pt x="1199" y="2894"/>
                </a:lnTo>
                <a:lnTo>
                  <a:pt x="1140" y="3187"/>
                </a:lnTo>
                <a:lnTo>
                  <a:pt x="858" y="3187"/>
                </a:lnTo>
                <a:cubicBezTo>
                  <a:pt x="747" y="3187"/>
                  <a:pt x="658" y="3277"/>
                  <a:pt x="658" y="3387"/>
                </a:cubicBezTo>
                <a:cubicBezTo>
                  <a:pt x="658" y="3497"/>
                  <a:pt x="747" y="3587"/>
                  <a:pt x="858" y="3587"/>
                </a:cubicBezTo>
                <a:lnTo>
                  <a:pt x="1304" y="3587"/>
                </a:lnTo>
                <a:lnTo>
                  <a:pt x="2624" y="3587"/>
                </a:lnTo>
                <a:cubicBezTo>
                  <a:pt x="2625" y="3587"/>
                  <a:pt x="2625" y="3587"/>
                  <a:pt x="2625" y="3587"/>
                </a:cubicBezTo>
                <a:lnTo>
                  <a:pt x="3058" y="3587"/>
                </a:lnTo>
                <a:cubicBezTo>
                  <a:pt x="3168" y="3587"/>
                  <a:pt x="3258" y="3497"/>
                  <a:pt x="3258" y="3387"/>
                </a:cubicBezTo>
                <a:cubicBezTo>
                  <a:pt x="3258" y="3277"/>
                  <a:pt x="3168" y="3187"/>
                  <a:pt x="3058" y="3187"/>
                </a:cubicBezTo>
                <a:lnTo>
                  <a:pt x="2788" y="3187"/>
                </a:lnTo>
                <a:lnTo>
                  <a:pt x="2730" y="2894"/>
                </a:lnTo>
                <a:lnTo>
                  <a:pt x="3724" y="2894"/>
                </a:lnTo>
                <a:cubicBezTo>
                  <a:pt x="3835" y="2894"/>
                  <a:pt x="3920" y="2804"/>
                  <a:pt x="3920" y="2694"/>
                </a:cubicBezTo>
                <a:lnTo>
                  <a:pt x="3920" y="194"/>
                </a:lnTo>
                <a:cubicBezTo>
                  <a:pt x="3920" y="187"/>
                  <a:pt x="3922" y="183"/>
                  <a:pt x="3921" y="177"/>
                </a:cubicBezTo>
                <a:close/>
                <a:moveTo>
                  <a:pt x="3520" y="400"/>
                </a:moveTo>
                <a:lnTo>
                  <a:pt x="3520" y="2107"/>
                </a:lnTo>
                <a:lnTo>
                  <a:pt x="400" y="2107"/>
                </a:lnTo>
                <a:lnTo>
                  <a:pt x="400" y="400"/>
                </a:lnTo>
                <a:lnTo>
                  <a:pt x="3520" y="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48AB819-B04F-A90B-6C26-2A99C8DF3FB2}"/>
              </a:ext>
            </a:extLst>
          </p:cNvPr>
          <p:cNvSpPr/>
          <p:nvPr/>
        </p:nvSpPr>
        <p:spPr>
          <a:xfrm>
            <a:off x="1504630" y="3515113"/>
            <a:ext cx="1498223" cy="10590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0731" indent="-160731">
              <a:buFont typeface="Arial" panose="020B0604020202020204" pitchFamily="34" charset="0"/>
              <a:buChar char="•"/>
            </a:pPr>
            <a:endParaRPr kumimoji="1" lang="en-US" altLang="zh-CN" sz="1013" dirty="0"/>
          </a:p>
        </p:txBody>
      </p:sp>
      <p:sp>
        <p:nvSpPr>
          <p:cNvPr id="20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2B6F9C92-1555-2BD9-B7C5-1CF1D74F3228}"/>
              </a:ext>
            </a:extLst>
          </p:cNvPr>
          <p:cNvSpPr txBox="1"/>
          <p:nvPr/>
        </p:nvSpPr>
        <p:spPr>
          <a:xfrm>
            <a:off x="1996384" y="4343644"/>
            <a:ext cx="1120628" cy="237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0184" tIns="40184" rIns="40184" bIns="40184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zh-CN" altLang="en-US" sz="1013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公网</a:t>
            </a:r>
            <a:endParaRPr sz="1013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58012695-F620-6E50-C759-72EC6E85F597}"/>
              </a:ext>
            </a:extLst>
          </p:cNvPr>
          <p:cNvSpPr txBox="1"/>
          <p:nvPr/>
        </p:nvSpPr>
        <p:spPr>
          <a:xfrm>
            <a:off x="1738407" y="3669558"/>
            <a:ext cx="969842" cy="237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0184" tIns="40184" rIns="40184" bIns="40184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zh-CN" altLang="en-US" sz="1013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用户</a:t>
            </a:r>
            <a:endParaRPr sz="1013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59F0E2CE-AE50-6C44-C26D-81CB2B7C9A3B}"/>
              </a:ext>
            </a:extLst>
          </p:cNvPr>
          <p:cNvSpPr txBox="1"/>
          <p:nvPr/>
        </p:nvSpPr>
        <p:spPr>
          <a:xfrm>
            <a:off x="2417077" y="3669742"/>
            <a:ext cx="969842" cy="237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0184" tIns="40184" rIns="40184" bIns="40184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zh-CN" altLang="en-US" sz="1013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设备</a:t>
            </a:r>
            <a:endParaRPr sz="1013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FC334B3-FDAF-E144-EF86-F859C3D7DB4D}"/>
              </a:ext>
            </a:extLst>
          </p:cNvPr>
          <p:cNvSpPr/>
          <p:nvPr/>
        </p:nvSpPr>
        <p:spPr>
          <a:xfrm>
            <a:off x="1507468" y="1488447"/>
            <a:ext cx="1498223" cy="9036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0731" indent="-160731">
              <a:buFont typeface="Arial" panose="020B0604020202020204" pitchFamily="34" charset="0"/>
              <a:buChar char="•"/>
            </a:pPr>
            <a:endParaRPr kumimoji="1" lang="en-US" altLang="zh-CN" sz="1013" dirty="0"/>
          </a:p>
        </p:txBody>
      </p:sp>
      <p:sp>
        <p:nvSpPr>
          <p:cNvPr id="24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83960D47-F535-E0A2-B9DA-E326F08C2BC6}"/>
              </a:ext>
            </a:extLst>
          </p:cNvPr>
          <p:cNvSpPr txBox="1"/>
          <p:nvPr/>
        </p:nvSpPr>
        <p:spPr>
          <a:xfrm>
            <a:off x="1987146" y="2083971"/>
            <a:ext cx="1120628" cy="237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0184" tIns="40184" rIns="40184" bIns="40184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zh-CN" altLang="en-US" sz="1013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生产网</a:t>
            </a:r>
            <a:endParaRPr sz="1013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monitor_91701">
            <a:extLst>
              <a:ext uri="{FF2B5EF4-FFF2-40B4-BE49-F238E27FC236}">
                <a16:creationId xmlns:a16="http://schemas.microsoft.com/office/drawing/2014/main" id="{00CEFA08-3A41-8465-EFBA-3476A1DF3EC2}"/>
              </a:ext>
            </a:extLst>
          </p:cNvPr>
          <p:cNvSpPr>
            <a:spLocks noChangeAspect="1"/>
          </p:cNvSpPr>
          <p:nvPr/>
        </p:nvSpPr>
        <p:spPr>
          <a:xfrm>
            <a:off x="2040065" y="1726258"/>
            <a:ext cx="342948" cy="313191"/>
          </a:xfrm>
          <a:custGeom>
            <a:avLst/>
            <a:gdLst>
              <a:gd name="T0" fmla="*/ 3921 w 3922"/>
              <a:gd name="T1" fmla="*/ 177 h 3587"/>
              <a:gd name="T2" fmla="*/ 3724 w 3922"/>
              <a:gd name="T3" fmla="*/ 0 h 3587"/>
              <a:gd name="T4" fmla="*/ 204 w 3922"/>
              <a:gd name="T5" fmla="*/ 0 h 3587"/>
              <a:gd name="T6" fmla="*/ 0 w 3922"/>
              <a:gd name="T7" fmla="*/ 194 h 3587"/>
              <a:gd name="T8" fmla="*/ 0 w 3922"/>
              <a:gd name="T9" fmla="*/ 2305 h 3587"/>
              <a:gd name="T10" fmla="*/ 0 w 3922"/>
              <a:gd name="T11" fmla="*/ 2305 h 3587"/>
              <a:gd name="T12" fmla="*/ 0 w 3922"/>
              <a:gd name="T13" fmla="*/ 2694 h 3587"/>
              <a:gd name="T14" fmla="*/ 204 w 3922"/>
              <a:gd name="T15" fmla="*/ 2894 h 3587"/>
              <a:gd name="T16" fmla="*/ 1199 w 3922"/>
              <a:gd name="T17" fmla="*/ 2894 h 3587"/>
              <a:gd name="T18" fmla="*/ 1140 w 3922"/>
              <a:gd name="T19" fmla="*/ 3187 h 3587"/>
              <a:gd name="T20" fmla="*/ 858 w 3922"/>
              <a:gd name="T21" fmla="*/ 3187 h 3587"/>
              <a:gd name="T22" fmla="*/ 658 w 3922"/>
              <a:gd name="T23" fmla="*/ 3387 h 3587"/>
              <a:gd name="T24" fmla="*/ 858 w 3922"/>
              <a:gd name="T25" fmla="*/ 3587 h 3587"/>
              <a:gd name="T26" fmla="*/ 1304 w 3922"/>
              <a:gd name="T27" fmla="*/ 3587 h 3587"/>
              <a:gd name="T28" fmla="*/ 2624 w 3922"/>
              <a:gd name="T29" fmla="*/ 3587 h 3587"/>
              <a:gd name="T30" fmla="*/ 2625 w 3922"/>
              <a:gd name="T31" fmla="*/ 3587 h 3587"/>
              <a:gd name="T32" fmla="*/ 3058 w 3922"/>
              <a:gd name="T33" fmla="*/ 3587 h 3587"/>
              <a:gd name="T34" fmla="*/ 3258 w 3922"/>
              <a:gd name="T35" fmla="*/ 3387 h 3587"/>
              <a:gd name="T36" fmla="*/ 3058 w 3922"/>
              <a:gd name="T37" fmla="*/ 3187 h 3587"/>
              <a:gd name="T38" fmla="*/ 2788 w 3922"/>
              <a:gd name="T39" fmla="*/ 3187 h 3587"/>
              <a:gd name="T40" fmla="*/ 2730 w 3922"/>
              <a:gd name="T41" fmla="*/ 2894 h 3587"/>
              <a:gd name="T42" fmla="*/ 3724 w 3922"/>
              <a:gd name="T43" fmla="*/ 2894 h 3587"/>
              <a:gd name="T44" fmla="*/ 3920 w 3922"/>
              <a:gd name="T45" fmla="*/ 2694 h 3587"/>
              <a:gd name="T46" fmla="*/ 3920 w 3922"/>
              <a:gd name="T47" fmla="*/ 194 h 3587"/>
              <a:gd name="T48" fmla="*/ 3921 w 3922"/>
              <a:gd name="T49" fmla="*/ 177 h 3587"/>
              <a:gd name="T50" fmla="*/ 3520 w 3922"/>
              <a:gd name="T51" fmla="*/ 400 h 3587"/>
              <a:gd name="T52" fmla="*/ 3520 w 3922"/>
              <a:gd name="T53" fmla="*/ 2107 h 3587"/>
              <a:gd name="T54" fmla="*/ 400 w 3922"/>
              <a:gd name="T55" fmla="*/ 2107 h 3587"/>
              <a:gd name="T56" fmla="*/ 400 w 3922"/>
              <a:gd name="T57" fmla="*/ 400 h 3587"/>
              <a:gd name="T58" fmla="*/ 3520 w 3922"/>
              <a:gd name="T59" fmla="*/ 400 h 3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922" h="3587">
                <a:moveTo>
                  <a:pt x="3921" y="177"/>
                </a:moveTo>
                <a:cubicBezTo>
                  <a:pt x="3911" y="76"/>
                  <a:pt x="3828" y="0"/>
                  <a:pt x="3724" y="0"/>
                </a:cubicBezTo>
                <a:lnTo>
                  <a:pt x="204" y="0"/>
                </a:lnTo>
                <a:cubicBezTo>
                  <a:pt x="94" y="0"/>
                  <a:pt x="0" y="83"/>
                  <a:pt x="0" y="194"/>
                </a:cubicBezTo>
                <a:lnTo>
                  <a:pt x="0" y="2305"/>
                </a:lnTo>
                <a:lnTo>
                  <a:pt x="0" y="2305"/>
                </a:lnTo>
                <a:lnTo>
                  <a:pt x="0" y="2694"/>
                </a:lnTo>
                <a:cubicBezTo>
                  <a:pt x="0" y="2804"/>
                  <a:pt x="94" y="2894"/>
                  <a:pt x="204" y="2894"/>
                </a:cubicBezTo>
                <a:lnTo>
                  <a:pt x="1199" y="2894"/>
                </a:lnTo>
                <a:lnTo>
                  <a:pt x="1140" y="3187"/>
                </a:lnTo>
                <a:lnTo>
                  <a:pt x="858" y="3187"/>
                </a:lnTo>
                <a:cubicBezTo>
                  <a:pt x="747" y="3187"/>
                  <a:pt x="658" y="3277"/>
                  <a:pt x="658" y="3387"/>
                </a:cubicBezTo>
                <a:cubicBezTo>
                  <a:pt x="658" y="3497"/>
                  <a:pt x="747" y="3587"/>
                  <a:pt x="858" y="3587"/>
                </a:cubicBezTo>
                <a:lnTo>
                  <a:pt x="1304" y="3587"/>
                </a:lnTo>
                <a:lnTo>
                  <a:pt x="2624" y="3587"/>
                </a:lnTo>
                <a:cubicBezTo>
                  <a:pt x="2625" y="3587"/>
                  <a:pt x="2625" y="3587"/>
                  <a:pt x="2625" y="3587"/>
                </a:cubicBezTo>
                <a:lnTo>
                  <a:pt x="3058" y="3587"/>
                </a:lnTo>
                <a:cubicBezTo>
                  <a:pt x="3168" y="3587"/>
                  <a:pt x="3258" y="3497"/>
                  <a:pt x="3258" y="3387"/>
                </a:cubicBezTo>
                <a:cubicBezTo>
                  <a:pt x="3258" y="3277"/>
                  <a:pt x="3168" y="3187"/>
                  <a:pt x="3058" y="3187"/>
                </a:cubicBezTo>
                <a:lnTo>
                  <a:pt x="2788" y="3187"/>
                </a:lnTo>
                <a:lnTo>
                  <a:pt x="2730" y="2894"/>
                </a:lnTo>
                <a:lnTo>
                  <a:pt x="3724" y="2894"/>
                </a:lnTo>
                <a:cubicBezTo>
                  <a:pt x="3835" y="2894"/>
                  <a:pt x="3920" y="2804"/>
                  <a:pt x="3920" y="2694"/>
                </a:cubicBezTo>
                <a:lnTo>
                  <a:pt x="3920" y="194"/>
                </a:lnTo>
                <a:cubicBezTo>
                  <a:pt x="3920" y="187"/>
                  <a:pt x="3922" y="183"/>
                  <a:pt x="3921" y="177"/>
                </a:cubicBezTo>
                <a:close/>
                <a:moveTo>
                  <a:pt x="3520" y="400"/>
                </a:moveTo>
                <a:lnTo>
                  <a:pt x="3520" y="2107"/>
                </a:lnTo>
                <a:lnTo>
                  <a:pt x="400" y="2107"/>
                </a:lnTo>
                <a:lnTo>
                  <a:pt x="400" y="400"/>
                </a:lnTo>
                <a:lnTo>
                  <a:pt x="3520" y="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6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044CF75E-9C16-8AFF-607D-6C620CAD1A08}"/>
              </a:ext>
            </a:extLst>
          </p:cNvPr>
          <p:cNvSpPr txBox="1"/>
          <p:nvPr/>
        </p:nvSpPr>
        <p:spPr>
          <a:xfrm>
            <a:off x="2040065" y="1489112"/>
            <a:ext cx="969842" cy="237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0184" tIns="40184" rIns="40184" bIns="40184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zh-CN" altLang="en-US" sz="1013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设备</a:t>
            </a:r>
            <a:endParaRPr sz="1013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ABC8639-9EFA-C17F-3AFB-CF52BF6283D6}"/>
              </a:ext>
            </a:extLst>
          </p:cNvPr>
          <p:cNvSpPr/>
          <p:nvPr/>
        </p:nvSpPr>
        <p:spPr>
          <a:xfrm>
            <a:off x="6089667" y="3739011"/>
            <a:ext cx="949085" cy="3056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13" dirty="0"/>
              <a:t>数据库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3745B95-298A-7F4B-EE13-124B32324235}"/>
              </a:ext>
            </a:extLst>
          </p:cNvPr>
          <p:cNvSpPr txBox="1"/>
          <p:nvPr/>
        </p:nvSpPr>
        <p:spPr>
          <a:xfrm>
            <a:off x="6371855" y="3841505"/>
            <a:ext cx="81217" cy="219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0184" tIns="40184" rIns="40184" bIns="40184" rtlCol="0" anchor="ctr">
            <a:spAutoFit/>
          </a:bodyPr>
          <a:lstStyle/>
          <a:p>
            <a:pPr algn="l"/>
            <a:endParaRPr kumimoji="1" lang="zh-CN" altLang="en-US" sz="9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0CBCAA13-6244-0831-BDC4-A1CBC66A0E18}"/>
              </a:ext>
            </a:extLst>
          </p:cNvPr>
          <p:cNvSpPr txBox="1"/>
          <p:nvPr/>
        </p:nvSpPr>
        <p:spPr>
          <a:xfrm>
            <a:off x="4035154" y="1632777"/>
            <a:ext cx="1120628" cy="237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0184" tIns="40184" rIns="40184" bIns="40184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zh-CN" altLang="en-US" sz="1013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中间介质</a:t>
            </a:r>
            <a:endParaRPr sz="1013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5FF40A0-1316-FE41-A855-C6F0AFEC16FF}"/>
              </a:ext>
            </a:extLst>
          </p:cNvPr>
          <p:cNvSpPr/>
          <p:nvPr/>
        </p:nvSpPr>
        <p:spPr>
          <a:xfrm>
            <a:off x="3976901" y="2039450"/>
            <a:ext cx="949085" cy="3056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13" dirty="0"/>
              <a:t>应用系统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9375B0C-5F4B-9F84-D2B0-4B643CF2D558}"/>
              </a:ext>
            </a:extLst>
          </p:cNvPr>
          <p:cNvSpPr/>
          <p:nvPr/>
        </p:nvSpPr>
        <p:spPr>
          <a:xfrm>
            <a:off x="3984477" y="2592629"/>
            <a:ext cx="949085" cy="3056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13" dirty="0"/>
              <a:t>身份凭据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5D08C7F-396C-3FC2-DC96-FFA091BF8DA6}"/>
              </a:ext>
            </a:extLst>
          </p:cNvPr>
          <p:cNvSpPr/>
          <p:nvPr/>
        </p:nvSpPr>
        <p:spPr>
          <a:xfrm>
            <a:off x="3976901" y="3177324"/>
            <a:ext cx="949085" cy="3056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13" dirty="0"/>
              <a:t>浏览器指纹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6D274DD-A432-1668-6F04-53158568B546}"/>
              </a:ext>
            </a:extLst>
          </p:cNvPr>
          <p:cNvSpPr/>
          <p:nvPr/>
        </p:nvSpPr>
        <p:spPr>
          <a:xfrm>
            <a:off x="3976901" y="3753707"/>
            <a:ext cx="949085" cy="3056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13" dirty="0"/>
              <a:t>网络环境</a:t>
            </a: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8DDD0B95-D4E1-6927-179A-DBBBA91F17EC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999391" y="1910338"/>
            <a:ext cx="977510" cy="281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5C3BF564-54CF-5440-6CFE-9C8946AE37C3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3006966" y="1902958"/>
            <a:ext cx="977510" cy="842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7311E28F-7BC9-BC0E-976A-D3426845355A}"/>
              </a:ext>
            </a:extLst>
          </p:cNvPr>
          <p:cNvCxnSpPr>
            <a:cxnSpLocks/>
            <a:stCxn id="23" idx="3"/>
            <a:endCxn id="33" idx="1"/>
          </p:cNvCxnSpPr>
          <p:nvPr/>
        </p:nvCxnSpPr>
        <p:spPr>
          <a:xfrm>
            <a:off x="3005691" y="1940274"/>
            <a:ext cx="971210" cy="1966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489DFE13-7429-DF31-DC31-E7AE3971F17C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991736" y="1887118"/>
            <a:ext cx="985164" cy="1443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8CD6F461-8363-1EE3-5E80-11E122A1AE50}"/>
              </a:ext>
            </a:extLst>
          </p:cNvPr>
          <p:cNvCxnSpPr>
            <a:cxnSpLocks/>
            <a:stCxn id="7" idx="3"/>
            <a:endCxn id="33" idx="1"/>
          </p:cNvCxnSpPr>
          <p:nvPr/>
        </p:nvCxnSpPr>
        <p:spPr>
          <a:xfrm>
            <a:off x="3014364" y="2884023"/>
            <a:ext cx="962537" cy="1022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AEEF55BB-281A-F6DE-5EAA-A2AC33342900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>
            <a:off x="3014364" y="2884023"/>
            <a:ext cx="962537" cy="446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5F40EA21-0DB9-967E-DD4D-3359FAEFC2A9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3014364" y="2192265"/>
            <a:ext cx="962537" cy="691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151BB0C5-2860-7BD9-C84E-930C948F5DE8}"/>
              </a:ext>
            </a:extLst>
          </p:cNvPr>
          <p:cNvCxnSpPr>
            <a:cxnSpLocks/>
            <a:stCxn id="19" idx="3"/>
            <a:endCxn id="33" idx="1"/>
          </p:cNvCxnSpPr>
          <p:nvPr/>
        </p:nvCxnSpPr>
        <p:spPr>
          <a:xfrm flipV="1">
            <a:off x="3002852" y="3906522"/>
            <a:ext cx="974048" cy="138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651E2670-4C49-0B87-7A92-9B3919EDB6D3}"/>
              </a:ext>
            </a:extLst>
          </p:cNvPr>
          <p:cNvCxnSpPr>
            <a:cxnSpLocks/>
            <a:stCxn id="19" idx="3"/>
            <a:endCxn id="31" idx="1"/>
          </p:cNvCxnSpPr>
          <p:nvPr/>
        </p:nvCxnSpPr>
        <p:spPr>
          <a:xfrm flipV="1">
            <a:off x="3002853" y="2745442"/>
            <a:ext cx="981624" cy="1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4473744D-2446-C498-7260-5DB528F9B3D3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3100089" y="2969748"/>
            <a:ext cx="876812" cy="93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6A81848D-7D96-3130-501C-5C62D5DB7984}"/>
              </a:ext>
            </a:extLst>
          </p:cNvPr>
          <p:cNvCxnSpPr>
            <a:cxnSpLocks/>
            <a:stCxn id="19" idx="3"/>
            <a:endCxn id="32" idx="1"/>
          </p:cNvCxnSpPr>
          <p:nvPr/>
        </p:nvCxnSpPr>
        <p:spPr>
          <a:xfrm flipV="1">
            <a:off x="3002852" y="3330140"/>
            <a:ext cx="974048" cy="714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1E2C7D95-56C8-D994-99F5-5DE2CCDCA0B6}"/>
              </a:ext>
            </a:extLst>
          </p:cNvPr>
          <p:cNvCxnSpPr>
            <a:cxnSpLocks/>
            <a:stCxn id="19" idx="3"/>
            <a:endCxn id="30" idx="1"/>
          </p:cNvCxnSpPr>
          <p:nvPr/>
        </p:nvCxnSpPr>
        <p:spPr>
          <a:xfrm flipV="1">
            <a:off x="3002852" y="2192265"/>
            <a:ext cx="974048" cy="1852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54EB8C44-F1E9-D4ED-1270-596D552D0A57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5061275" y="2232492"/>
            <a:ext cx="1030317" cy="640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1B2DF3A0-B7D4-1CCB-D727-FA1F563A9C36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>
            <a:off x="5053698" y="2873393"/>
            <a:ext cx="1028648" cy="482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D6E8DC29-98A1-0EE3-3C2C-64F825876CA7}"/>
              </a:ext>
            </a:extLst>
          </p:cNvPr>
          <p:cNvCxnSpPr>
            <a:cxnSpLocks/>
            <a:stCxn id="8" idx="3"/>
            <a:endCxn id="27" idx="1"/>
          </p:cNvCxnSpPr>
          <p:nvPr/>
        </p:nvCxnSpPr>
        <p:spPr>
          <a:xfrm>
            <a:off x="5053698" y="2873393"/>
            <a:ext cx="1035969" cy="1018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4532B724-773D-B270-A0A3-C37BFC55EDC7}"/>
              </a:ext>
            </a:extLst>
          </p:cNvPr>
          <p:cNvCxnSpPr>
            <a:cxnSpLocks/>
            <a:stCxn id="33" idx="0"/>
            <a:endCxn id="32" idx="2"/>
          </p:cNvCxnSpPr>
          <p:nvPr/>
        </p:nvCxnSpPr>
        <p:spPr>
          <a:xfrm flipV="1">
            <a:off x="4451442" y="3482953"/>
            <a:ext cx="0" cy="270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1A90CFEC-76F5-9E19-2F5B-CE1CBA765485}"/>
              </a:ext>
            </a:extLst>
          </p:cNvPr>
          <p:cNvCxnSpPr>
            <a:cxnSpLocks/>
          </p:cNvCxnSpPr>
          <p:nvPr/>
        </p:nvCxnSpPr>
        <p:spPr>
          <a:xfrm flipV="1">
            <a:off x="4451442" y="2890689"/>
            <a:ext cx="0" cy="270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B7B68F9A-875E-C0E1-4F25-47E9AE64F809}"/>
              </a:ext>
            </a:extLst>
          </p:cNvPr>
          <p:cNvCxnSpPr>
            <a:cxnSpLocks/>
          </p:cNvCxnSpPr>
          <p:nvPr/>
        </p:nvCxnSpPr>
        <p:spPr>
          <a:xfrm flipV="1">
            <a:off x="4471531" y="2320934"/>
            <a:ext cx="0" cy="270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标题 1">
            <a:extLst>
              <a:ext uri="{FF2B5EF4-FFF2-40B4-BE49-F238E27FC236}">
                <a16:creationId xmlns:a16="http://schemas.microsoft.com/office/drawing/2014/main" id="{8812E62D-EA8C-640E-C292-5AFB07D5C836}"/>
              </a:ext>
            </a:extLst>
          </p:cNvPr>
          <p:cNvSpPr txBox="1">
            <a:spLocks/>
          </p:cNvSpPr>
          <p:nvPr/>
        </p:nvSpPr>
        <p:spPr>
          <a:xfrm>
            <a:off x="735133" y="830867"/>
            <a:ext cx="10928466" cy="58446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64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9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bg1"/>
                </a:solidFill>
              </a:rPr>
              <a:t>以终为始：数据存储实体视角可信检测实践</a:t>
            </a:r>
          </a:p>
        </p:txBody>
      </p:sp>
    </p:spTree>
    <p:extLst>
      <p:ext uri="{BB962C8B-B14F-4D97-AF65-F5344CB8AC3E}">
        <p14:creationId xmlns:p14="http://schemas.microsoft.com/office/powerpoint/2010/main" val="1617779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978DB801-5E8B-5F1B-7FC3-5C466FE0A556}"/>
              </a:ext>
            </a:extLst>
          </p:cNvPr>
          <p:cNvSpPr txBox="1"/>
          <p:nvPr/>
        </p:nvSpPr>
        <p:spPr>
          <a:xfrm>
            <a:off x="1759581" y="2556372"/>
            <a:ext cx="969842" cy="237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0184" tIns="40184" rIns="40184" bIns="40184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zh-CN" altLang="en-US" sz="1013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用户</a:t>
            </a:r>
            <a:endParaRPr sz="1013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man-bust_83036">
            <a:extLst>
              <a:ext uri="{FF2B5EF4-FFF2-40B4-BE49-F238E27FC236}">
                <a16:creationId xmlns:a16="http://schemas.microsoft.com/office/drawing/2014/main" id="{4B97CCF7-3458-9F4F-7E89-BFA12AC1A404}"/>
              </a:ext>
            </a:extLst>
          </p:cNvPr>
          <p:cNvSpPr>
            <a:spLocks noChangeAspect="1"/>
          </p:cNvSpPr>
          <p:nvPr/>
        </p:nvSpPr>
        <p:spPr>
          <a:xfrm>
            <a:off x="1725372" y="2902705"/>
            <a:ext cx="325118" cy="342948"/>
          </a:xfrm>
          <a:custGeom>
            <a:avLst/>
            <a:gdLst>
              <a:gd name="T0" fmla="*/ 1801 w 3602"/>
              <a:gd name="T1" fmla="*/ 1492 h 3805"/>
              <a:gd name="T2" fmla="*/ 2547 w 3602"/>
              <a:gd name="T3" fmla="*/ 746 h 3805"/>
              <a:gd name="T4" fmla="*/ 1801 w 3602"/>
              <a:gd name="T5" fmla="*/ 0 h 3805"/>
              <a:gd name="T6" fmla="*/ 1188 w 3602"/>
              <a:gd name="T7" fmla="*/ 322 h 3805"/>
              <a:gd name="T8" fmla="*/ 1178 w 3602"/>
              <a:gd name="T9" fmla="*/ 337 h 3805"/>
              <a:gd name="T10" fmla="*/ 1056 w 3602"/>
              <a:gd name="T11" fmla="*/ 746 h 3805"/>
              <a:gd name="T12" fmla="*/ 1801 w 3602"/>
              <a:gd name="T13" fmla="*/ 1492 h 3805"/>
              <a:gd name="T14" fmla="*/ 1314 w 3602"/>
              <a:gd name="T15" fmla="*/ 612 h 3805"/>
              <a:gd name="T16" fmla="*/ 1801 w 3602"/>
              <a:gd name="T17" fmla="*/ 793 h 3805"/>
              <a:gd name="T18" fmla="*/ 2052 w 3602"/>
              <a:gd name="T19" fmla="*/ 750 h 3805"/>
              <a:gd name="T20" fmla="*/ 2125 w 3602"/>
              <a:gd name="T21" fmla="*/ 597 h 3805"/>
              <a:gd name="T22" fmla="*/ 1971 w 3602"/>
              <a:gd name="T23" fmla="*/ 524 h 3805"/>
              <a:gd name="T24" fmla="*/ 1801 w 3602"/>
              <a:gd name="T25" fmla="*/ 553 h 3805"/>
              <a:gd name="T26" fmla="*/ 1436 w 3602"/>
              <a:gd name="T27" fmla="*/ 397 h 3805"/>
              <a:gd name="T28" fmla="*/ 1801 w 3602"/>
              <a:gd name="T29" fmla="*/ 240 h 3805"/>
              <a:gd name="T30" fmla="*/ 2307 w 3602"/>
              <a:gd name="T31" fmla="*/ 746 h 3805"/>
              <a:gd name="T32" fmla="*/ 1801 w 3602"/>
              <a:gd name="T33" fmla="*/ 1252 h 3805"/>
              <a:gd name="T34" fmla="*/ 1296 w 3602"/>
              <a:gd name="T35" fmla="*/ 746 h 3805"/>
              <a:gd name="T36" fmla="*/ 1314 w 3602"/>
              <a:gd name="T37" fmla="*/ 612 h 3805"/>
              <a:gd name="T38" fmla="*/ 2544 w 3602"/>
              <a:gd name="T39" fmla="*/ 2806 h 3805"/>
              <a:gd name="T40" fmla="*/ 2544 w 3602"/>
              <a:gd name="T41" fmla="*/ 3669 h 3805"/>
              <a:gd name="T42" fmla="*/ 2544 w 3602"/>
              <a:gd name="T43" fmla="*/ 3669 h 3805"/>
              <a:gd name="T44" fmla="*/ 2424 w 3602"/>
              <a:gd name="T45" fmla="*/ 3789 h 3805"/>
              <a:gd name="T46" fmla="*/ 2422 w 3602"/>
              <a:gd name="T47" fmla="*/ 3789 h 3805"/>
              <a:gd name="T48" fmla="*/ 1181 w 3602"/>
              <a:gd name="T49" fmla="*/ 3789 h 3805"/>
              <a:gd name="T50" fmla="*/ 1106 w 3602"/>
              <a:gd name="T51" fmla="*/ 3764 h 3805"/>
              <a:gd name="T52" fmla="*/ 1059 w 3602"/>
              <a:gd name="T53" fmla="*/ 3669 h 3805"/>
              <a:gd name="T54" fmla="*/ 1059 w 3602"/>
              <a:gd name="T55" fmla="*/ 3666 h 3805"/>
              <a:gd name="T56" fmla="*/ 1059 w 3602"/>
              <a:gd name="T57" fmla="*/ 2806 h 3805"/>
              <a:gd name="T58" fmla="*/ 1179 w 3602"/>
              <a:gd name="T59" fmla="*/ 2686 h 3805"/>
              <a:gd name="T60" fmla="*/ 1299 w 3602"/>
              <a:gd name="T61" fmla="*/ 2806 h 3805"/>
              <a:gd name="T62" fmla="*/ 1299 w 3602"/>
              <a:gd name="T63" fmla="*/ 3549 h 3805"/>
              <a:gd name="T64" fmla="*/ 2304 w 3602"/>
              <a:gd name="T65" fmla="*/ 3549 h 3805"/>
              <a:gd name="T66" fmla="*/ 2304 w 3602"/>
              <a:gd name="T67" fmla="*/ 2806 h 3805"/>
              <a:gd name="T68" fmla="*/ 2424 w 3602"/>
              <a:gd name="T69" fmla="*/ 2686 h 3805"/>
              <a:gd name="T70" fmla="*/ 2544 w 3602"/>
              <a:gd name="T71" fmla="*/ 2806 h 3805"/>
              <a:gd name="T72" fmla="*/ 3514 w 3602"/>
              <a:gd name="T73" fmla="*/ 3779 h 3805"/>
              <a:gd name="T74" fmla="*/ 3466 w 3602"/>
              <a:gd name="T75" fmla="*/ 3789 h 3805"/>
              <a:gd name="T76" fmla="*/ 3356 w 3602"/>
              <a:gd name="T77" fmla="*/ 3716 h 3805"/>
              <a:gd name="T78" fmla="*/ 2971 w 3602"/>
              <a:gd name="T79" fmla="*/ 2825 h 3805"/>
              <a:gd name="T80" fmla="*/ 2057 w 3602"/>
              <a:gd name="T81" fmla="*/ 2063 h 3805"/>
              <a:gd name="T82" fmla="*/ 1546 w 3602"/>
              <a:gd name="T83" fmla="*/ 2063 h 3805"/>
              <a:gd name="T84" fmla="*/ 632 w 3602"/>
              <a:gd name="T85" fmla="*/ 2825 h 3805"/>
              <a:gd name="T86" fmla="*/ 247 w 3602"/>
              <a:gd name="T87" fmla="*/ 3716 h 3805"/>
              <a:gd name="T88" fmla="*/ 89 w 3602"/>
              <a:gd name="T89" fmla="*/ 3779 h 3805"/>
              <a:gd name="T90" fmla="*/ 27 w 3602"/>
              <a:gd name="T91" fmla="*/ 3621 h 3805"/>
              <a:gd name="T92" fmla="*/ 411 w 3602"/>
              <a:gd name="T93" fmla="*/ 2730 h 3805"/>
              <a:gd name="T94" fmla="*/ 810 w 3602"/>
              <a:gd name="T95" fmla="*/ 2111 h 3805"/>
              <a:gd name="T96" fmla="*/ 1546 w 3602"/>
              <a:gd name="T97" fmla="*/ 1823 h 3805"/>
              <a:gd name="T98" fmla="*/ 2057 w 3602"/>
              <a:gd name="T99" fmla="*/ 1823 h 3805"/>
              <a:gd name="T100" fmla="*/ 2793 w 3602"/>
              <a:gd name="T101" fmla="*/ 2111 h 3805"/>
              <a:gd name="T102" fmla="*/ 3191 w 3602"/>
              <a:gd name="T103" fmla="*/ 2730 h 3805"/>
              <a:gd name="T104" fmla="*/ 3576 w 3602"/>
              <a:gd name="T105" fmla="*/ 3621 h 3805"/>
              <a:gd name="T106" fmla="*/ 3514 w 3602"/>
              <a:gd name="T107" fmla="*/ 3779 h 38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602" h="3805">
                <a:moveTo>
                  <a:pt x="1801" y="1492"/>
                </a:moveTo>
                <a:cubicBezTo>
                  <a:pt x="2213" y="1492"/>
                  <a:pt x="2547" y="1157"/>
                  <a:pt x="2547" y="746"/>
                </a:cubicBezTo>
                <a:cubicBezTo>
                  <a:pt x="2547" y="335"/>
                  <a:pt x="2213" y="0"/>
                  <a:pt x="1801" y="0"/>
                </a:cubicBezTo>
                <a:cubicBezTo>
                  <a:pt x="1548" y="0"/>
                  <a:pt x="1323" y="127"/>
                  <a:pt x="1188" y="322"/>
                </a:cubicBezTo>
                <a:cubicBezTo>
                  <a:pt x="1184" y="327"/>
                  <a:pt x="1181" y="332"/>
                  <a:pt x="1178" y="337"/>
                </a:cubicBezTo>
                <a:cubicBezTo>
                  <a:pt x="1101" y="455"/>
                  <a:pt x="1056" y="595"/>
                  <a:pt x="1056" y="746"/>
                </a:cubicBezTo>
                <a:cubicBezTo>
                  <a:pt x="1056" y="1157"/>
                  <a:pt x="1390" y="1492"/>
                  <a:pt x="1801" y="1492"/>
                </a:cubicBezTo>
                <a:close/>
                <a:moveTo>
                  <a:pt x="1314" y="612"/>
                </a:moveTo>
                <a:cubicBezTo>
                  <a:pt x="1448" y="727"/>
                  <a:pt x="1620" y="793"/>
                  <a:pt x="1801" y="793"/>
                </a:cubicBezTo>
                <a:cubicBezTo>
                  <a:pt x="1887" y="793"/>
                  <a:pt x="1972" y="778"/>
                  <a:pt x="2052" y="750"/>
                </a:cubicBezTo>
                <a:cubicBezTo>
                  <a:pt x="2114" y="728"/>
                  <a:pt x="2147" y="659"/>
                  <a:pt x="2125" y="597"/>
                </a:cubicBezTo>
                <a:cubicBezTo>
                  <a:pt x="2102" y="534"/>
                  <a:pt x="2034" y="502"/>
                  <a:pt x="1971" y="524"/>
                </a:cubicBezTo>
                <a:cubicBezTo>
                  <a:pt x="1917" y="543"/>
                  <a:pt x="1860" y="553"/>
                  <a:pt x="1801" y="553"/>
                </a:cubicBezTo>
                <a:cubicBezTo>
                  <a:pt x="1662" y="553"/>
                  <a:pt x="1530" y="496"/>
                  <a:pt x="1436" y="397"/>
                </a:cubicBezTo>
                <a:cubicBezTo>
                  <a:pt x="1528" y="300"/>
                  <a:pt x="1658" y="240"/>
                  <a:pt x="1801" y="240"/>
                </a:cubicBezTo>
                <a:cubicBezTo>
                  <a:pt x="2080" y="240"/>
                  <a:pt x="2307" y="467"/>
                  <a:pt x="2307" y="746"/>
                </a:cubicBezTo>
                <a:cubicBezTo>
                  <a:pt x="2307" y="1025"/>
                  <a:pt x="2080" y="1252"/>
                  <a:pt x="1801" y="1252"/>
                </a:cubicBezTo>
                <a:cubicBezTo>
                  <a:pt x="1523" y="1252"/>
                  <a:pt x="1296" y="1025"/>
                  <a:pt x="1296" y="746"/>
                </a:cubicBezTo>
                <a:cubicBezTo>
                  <a:pt x="1296" y="699"/>
                  <a:pt x="1302" y="654"/>
                  <a:pt x="1314" y="612"/>
                </a:cubicBezTo>
                <a:close/>
                <a:moveTo>
                  <a:pt x="2544" y="2806"/>
                </a:moveTo>
                <a:lnTo>
                  <a:pt x="2544" y="3669"/>
                </a:lnTo>
                <a:lnTo>
                  <a:pt x="2544" y="3669"/>
                </a:lnTo>
                <a:cubicBezTo>
                  <a:pt x="2544" y="3735"/>
                  <a:pt x="2490" y="3789"/>
                  <a:pt x="2424" y="3789"/>
                </a:cubicBezTo>
                <a:cubicBezTo>
                  <a:pt x="2423" y="3789"/>
                  <a:pt x="2422" y="3789"/>
                  <a:pt x="2422" y="3789"/>
                </a:cubicBezTo>
                <a:lnTo>
                  <a:pt x="1181" y="3789"/>
                </a:lnTo>
                <a:cubicBezTo>
                  <a:pt x="1153" y="3789"/>
                  <a:pt x="1127" y="3780"/>
                  <a:pt x="1106" y="3764"/>
                </a:cubicBezTo>
                <a:cubicBezTo>
                  <a:pt x="1077" y="3742"/>
                  <a:pt x="1059" y="3708"/>
                  <a:pt x="1059" y="3669"/>
                </a:cubicBezTo>
                <a:cubicBezTo>
                  <a:pt x="1059" y="3668"/>
                  <a:pt x="1059" y="3667"/>
                  <a:pt x="1059" y="3666"/>
                </a:cubicBezTo>
                <a:lnTo>
                  <a:pt x="1059" y="2806"/>
                </a:lnTo>
                <a:cubicBezTo>
                  <a:pt x="1059" y="2740"/>
                  <a:pt x="1113" y="2686"/>
                  <a:pt x="1179" y="2686"/>
                </a:cubicBezTo>
                <a:cubicBezTo>
                  <a:pt x="1245" y="2686"/>
                  <a:pt x="1299" y="2740"/>
                  <a:pt x="1299" y="2806"/>
                </a:cubicBezTo>
                <a:lnTo>
                  <a:pt x="1299" y="3549"/>
                </a:lnTo>
                <a:lnTo>
                  <a:pt x="2304" y="3549"/>
                </a:lnTo>
                <a:lnTo>
                  <a:pt x="2304" y="2806"/>
                </a:lnTo>
                <a:cubicBezTo>
                  <a:pt x="2304" y="2740"/>
                  <a:pt x="2358" y="2686"/>
                  <a:pt x="2424" y="2686"/>
                </a:cubicBezTo>
                <a:cubicBezTo>
                  <a:pt x="2490" y="2686"/>
                  <a:pt x="2544" y="2740"/>
                  <a:pt x="2544" y="2806"/>
                </a:cubicBezTo>
                <a:close/>
                <a:moveTo>
                  <a:pt x="3514" y="3779"/>
                </a:moveTo>
                <a:cubicBezTo>
                  <a:pt x="3498" y="3786"/>
                  <a:pt x="3482" y="3789"/>
                  <a:pt x="3466" y="3789"/>
                </a:cubicBezTo>
                <a:cubicBezTo>
                  <a:pt x="3420" y="3789"/>
                  <a:pt x="3375" y="3762"/>
                  <a:pt x="3356" y="3716"/>
                </a:cubicBezTo>
                <a:lnTo>
                  <a:pt x="2971" y="2825"/>
                </a:lnTo>
                <a:cubicBezTo>
                  <a:pt x="2740" y="2291"/>
                  <a:pt x="2467" y="2063"/>
                  <a:pt x="2057" y="2063"/>
                </a:cubicBezTo>
                <a:lnTo>
                  <a:pt x="1546" y="2063"/>
                </a:lnTo>
                <a:cubicBezTo>
                  <a:pt x="1136" y="2063"/>
                  <a:pt x="862" y="2291"/>
                  <a:pt x="632" y="2825"/>
                </a:cubicBezTo>
                <a:lnTo>
                  <a:pt x="247" y="3716"/>
                </a:lnTo>
                <a:cubicBezTo>
                  <a:pt x="221" y="3777"/>
                  <a:pt x="150" y="3805"/>
                  <a:pt x="89" y="3779"/>
                </a:cubicBezTo>
                <a:cubicBezTo>
                  <a:pt x="28" y="3753"/>
                  <a:pt x="0" y="3682"/>
                  <a:pt x="27" y="3621"/>
                </a:cubicBezTo>
                <a:lnTo>
                  <a:pt x="411" y="2730"/>
                </a:lnTo>
                <a:cubicBezTo>
                  <a:pt x="531" y="2452"/>
                  <a:pt x="658" y="2255"/>
                  <a:pt x="810" y="2111"/>
                </a:cubicBezTo>
                <a:cubicBezTo>
                  <a:pt x="1011" y="1920"/>
                  <a:pt x="1258" y="1823"/>
                  <a:pt x="1546" y="1823"/>
                </a:cubicBezTo>
                <a:lnTo>
                  <a:pt x="2057" y="1823"/>
                </a:lnTo>
                <a:cubicBezTo>
                  <a:pt x="2344" y="1823"/>
                  <a:pt x="2592" y="1920"/>
                  <a:pt x="2793" y="2111"/>
                </a:cubicBezTo>
                <a:cubicBezTo>
                  <a:pt x="2945" y="2256"/>
                  <a:pt x="3071" y="2452"/>
                  <a:pt x="3191" y="2730"/>
                </a:cubicBezTo>
                <a:lnTo>
                  <a:pt x="3576" y="3621"/>
                </a:lnTo>
                <a:cubicBezTo>
                  <a:pt x="3602" y="3682"/>
                  <a:pt x="3574" y="3753"/>
                  <a:pt x="3514" y="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FFCE57F-31FB-2630-9920-3D4FF16BE453}"/>
              </a:ext>
            </a:extLst>
          </p:cNvPr>
          <p:cNvSpPr/>
          <p:nvPr/>
        </p:nvSpPr>
        <p:spPr>
          <a:xfrm>
            <a:off x="1516140" y="2427974"/>
            <a:ext cx="744668" cy="10590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0731" indent="-160731">
              <a:buFont typeface="Arial" panose="020B0604020202020204" pitchFamily="34" charset="0"/>
              <a:buChar char="•"/>
            </a:pPr>
            <a:endParaRPr kumimoji="1" lang="en-US" altLang="zh-CN" sz="1013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3C1D514-346D-F9D9-7CE2-C5E37F62B931}"/>
              </a:ext>
            </a:extLst>
          </p:cNvPr>
          <p:cNvSpPr txBox="1"/>
          <p:nvPr/>
        </p:nvSpPr>
        <p:spPr>
          <a:xfrm>
            <a:off x="6371854" y="3914984"/>
            <a:ext cx="81217" cy="219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0184" tIns="40184" rIns="40184" bIns="40184" rtlCol="0" anchor="ctr">
            <a:spAutoFit/>
          </a:bodyPr>
          <a:lstStyle/>
          <a:p>
            <a:pPr algn="l"/>
            <a:endParaRPr kumimoji="1" lang="zh-CN" altLang="en-US" sz="9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76045D1-157B-5926-62D3-B2DF13D71A19}"/>
              </a:ext>
            </a:extLst>
          </p:cNvPr>
          <p:cNvSpPr/>
          <p:nvPr/>
        </p:nvSpPr>
        <p:spPr>
          <a:xfrm>
            <a:off x="5241047" y="2817774"/>
            <a:ext cx="762212" cy="3056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13" dirty="0"/>
              <a:t>应用系统</a:t>
            </a:r>
            <a:r>
              <a:rPr lang="en-US" altLang="zh-CN" sz="1013" dirty="0"/>
              <a:t>A</a:t>
            </a:r>
            <a:endParaRPr lang="zh-CN" altLang="en-US" sz="1013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7DB6473-C3A7-A343-8D47-E82A6AA06254}"/>
              </a:ext>
            </a:extLst>
          </p:cNvPr>
          <p:cNvSpPr/>
          <p:nvPr/>
        </p:nvSpPr>
        <p:spPr>
          <a:xfrm>
            <a:off x="4307924" y="2813540"/>
            <a:ext cx="731191" cy="3056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13" dirty="0"/>
              <a:t>身份凭据</a:t>
            </a:r>
            <a:r>
              <a:rPr lang="en-US" altLang="zh-CN" sz="1013" dirty="0"/>
              <a:t>A</a:t>
            </a:r>
            <a:endParaRPr lang="zh-CN" altLang="en-US" sz="1013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E9CEE60-A6CB-80F2-3226-6A20495B610D}"/>
              </a:ext>
            </a:extLst>
          </p:cNvPr>
          <p:cNvSpPr/>
          <p:nvPr/>
        </p:nvSpPr>
        <p:spPr>
          <a:xfrm>
            <a:off x="3352892" y="2810132"/>
            <a:ext cx="753098" cy="3056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13" dirty="0"/>
              <a:t>浏览器指纹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3B29215-32B5-3420-B217-63BB6670CA9B}"/>
              </a:ext>
            </a:extLst>
          </p:cNvPr>
          <p:cNvSpPr/>
          <p:nvPr/>
        </p:nvSpPr>
        <p:spPr>
          <a:xfrm>
            <a:off x="2470040" y="2793335"/>
            <a:ext cx="665732" cy="3056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13" dirty="0"/>
              <a:t>网络环境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B6660AC2-BA2B-D390-73F8-BDBA6E6AA0E2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 flipV="1">
            <a:off x="2260807" y="2946149"/>
            <a:ext cx="209232" cy="11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D247EDFC-7067-F5B6-E839-B9E0C4B4AD4C}"/>
              </a:ext>
            </a:extLst>
          </p:cNvPr>
          <p:cNvSpPr/>
          <p:nvPr/>
        </p:nvSpPr>
        <p:spPr>
          <a:xfrm>
            <a:off x="6363423" y="2614242"/>
            <a:ext cx="1068304" cy="7151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13" dirty="0"/>
              <a:t>数据存储实体</a:t>
            </a:r>
            <a:r>
              <a:rPr lang="en-US" altLang="zh-CN" sz="1013" dirty="0"/>
              <a:t>A</a:t>
            </a:r>
            <a:r>
              <a:rPr lang="zh-CN" altLang="en-US" sz="1013" dirty="0"/>
              <a:t>，例如</a:t>
            </a:r>
            <a:r>
              <a:rPr lang="en-US" altLang="zh-CN" sz="1013" dirty="0"/>
              <a:t>OSS</a:t>
            </a:r>
            <a:r>
              <a:rPr lang="zh-CN" altLang="en-US" sz="1013" dirty="0"/>
              <a:t> </a:t>
            </a:r>
            <a:r>
              <a:rPr lang="en-US" altLang="zh-CN" sz="1013" dirty="0"/>
              <a:t>bucket</a:t>
            </a:r>
            <a:r>
              <a:rPr lang="zh-CN" altLang="en-US" sz="1013" dirty="0"/>
              <a:t> </a:t>
            </a:r>
            <a:r>
              <a:rPr lang="en-US" altLang="zh-CN" sz="1013" dirty="0"/>
              <a:t>A</a:t>
            </a:r>
            <a:endParaRPr lang="zh-CN" altLang="en-US" sz="1013" dirty="0"/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ECFE50C3-C268-0935-9E02-20F595958B9E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3125517" y="2962946"/>
            <a:ext cx="227375" cy="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A783FF92-5643-0E6D-EA01-8CE812BD384B}"/>
              </a:ext>
            </a:extLst>
          </p:cNvPr>
          <p:cNvSpPr/>
          <p:nvPr/>
        </p:nvSpPr>
        <p:spPr>
          <a:xfrm>
            <a:off x="4307924" y="3485825"/>
            <a:ext cx="731191" cy="3056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13" dirty="0"/>
              <a:t>身份凭据</a:t>
            </a:r>
            <a:r>
              <a:rPr lang="en-US" altLang="zh-CN" sz="1013" dirty="0"/>
              <a:t>B</a:t>
            </a:r>
            <a:endParaRPr lang="zh-CN" altLang="en-US" sz="1013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4BBD68A-3C3E-890A-45D3-4A985EF1AED6}"/>
              </a:ext>
            </a:extLst>
          </p:cNvPr>
          <p:cNvSpPr/>
          <p:nvPr/>
        </p:nvSpPr>
        <p:spPr>
          <a:xfrm>
            <a:off x="4299182" y="2126863"/>
            <a:ext cx="731191" cy="3056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13" dirty="0"/>
              <a:t>身份凭据</a:t>
            </a:r>
            <a:r>
              <a:rPr lang="en-US" altLang="zh-CN" sz="1013" dirty="0"/>
              <a:t>C</a:t>
            </a:r>
            <a:endParaRPr lang="zh-CN" altLang="en-US" sz="1013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DFEBC31-01C5-59F6-12F8-225642BEB65A}"/>
              </a:ext>
            </a:extLst>
          </p:cNvPr>
          <p:cNvSpPr/>
          <p:nvPr/>
        </p:nvSpPr>
        <p:spPr>
          <a:xfrm>
            <a:off x="5241047" y="2137883"/>
            <a:ext cx="762212" cy="3056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13" dirty="0"/>
              <a:t>应用系统</a:t>
            </a:r>
            <a:r>
              <a:rPr lang="en-US" altLang="zh-CN" sz="1013" dirty="0"/>
              <a:t>C</a:t>
            </a:r>
            <a:endParaRPr lang="zh-CN" altLang="en-US" sz="1013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1F1EDF2-7089-21BB-9CC0-8A92C615C1B1}"/>
              </a:ext>
            </a:extLst>
          </p:cNvPr>
          <p:cNvSpPr/>
          <p:nvPr/>
        </p:nvSpPr>
        <p:spPr>
          <a:xfrm>
            <a:off x="5254752" y="3485825"/>
            <a:ext cx="762212" cy="3056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13" dirty="0"/>
              <a:t>应用系统</a:t>
            </a:r>
            <a:r>
              <a:rPr lang="en-US" altLang="zh-CN" sz="1013" dirty="0"/>
              <a:t>B</a:t>
            </a:r>
            <a:endParaRPr lang="zh-CN" altLang="en-US" sz="1013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8123F-AAD9-730D-DED8-94748B09E6A7}"/>
              </a:ext>
            </a:extLst>
          </p:cNvPr>
          <p:cNvSpPr/>
          <p:nvPr/>
        </p:nvSpPr>
        <p:spPr>
          <a:xfrm>
            <a:off x="6373343" y="2123792"/>
            <a:ext cx="1058384" cy="3401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13" dirty="0"/>
              <a:t>数据存储实体</a:t>
            </a:r>
            <a:r>
              <a:rPr lang="en-US" altLang="zh-CN" sz="1013" dirty="0"/>
              <a:t>C</a:t>
            </a:r>
            <a:endParaRPr lang="zh-CN" altLang="en-US" sz="1013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D035E9D-5D65-D39F-9505-C873FBFAE73B}"/>
              </a:ext>
            </a:extLst>
          </p:cNvPr>
          <p:cNvSpPr/>
          <p:nvPr/>
        </p:nvSpPr>
        <p:spPr>
          <a:xfrm>
            <a:off x="6365581" y="3479759"/>
            <a:ext cx="1058384" cy="3361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13" dirty="0"/>
              <a:t>数据存储实体</a:t>
            </a:r>
            <a:r>
              <a:rPr lang="en-US" altLang="zh-CN" sz="1013" dirty="0"/>
              <a:t>B</a:t>
            </a:r>
            <a:endParaRPr lang="zh-CN" altLang="en-US" sz="1013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018DEC8-72CC-D407-48A9-FF2006C53A24}"/>
              </a:ext>
            </a:extLst>
          </p:cNvPr>
          <p:cNvSpPr/>
          <p:nvPr/>
        </p:nvSpPr>
        <p:spPr>
          <a:xfrm>
            <a:off x="3336473" y="2126863"/>
            <a:ext cx="753098" cy="3056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13" dirty="0"/>
              <a:t>自动化程序浏览器头</a:t>
            </a:r>
            <a:r>
              <a:rPr lang="en-US" altLang="zh-CN" sz="1013" dirty="0"/>
              <a:t>C</a:t>
            </a:r>
            <a:endParaRPr lang="zh-CN" altLang="en-US" sz="1013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F6EC0C4-F674-768A-E9CF-23E9DD01F692}"/>
              </a:ext>
            </a:extLst>
          </p:cNvPr>
          <p:cNvSpPr/>
          <p:nvPr/>
        </p:nvSpPr>
        <p:spPr>
          <a:xfrm>
            <a:off x="3346291" y="3486179"/>
            <a:ext cx="753098" cy="3056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13" dirty="0"/>
              <a:t>自动化程序浏览器头</a:t>
            </a:r>
            <a:r>
              <a:rPr lang="en-US" altLang="zh-CN" sz="1013" dirty="0"/>
              <a:t>B</a:t>
            </a:r>
            <a:endParaRPr lang="zh-CN" altLang="en-US" sz="1013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CDFFD49-6D3D-EB87-0B18-FA1935FD5C6D}"/>
              </a:ext>
            </a:extLst>
          </p:cNvPr>
          <p:cNvSpPr/>
          <p:nvPr/>
        </p:nvSpPr>
        <p:spPr>
          <a:xfrm>
            <a:off x="2454170" y="2123792"/>
            <a:ext cx="665732" cy="3056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13" dirty="0"/>
              <a:t>网络环境</a:t>
            </a:r>
            <a:r>
              <a:rPr lang="en-US" altLang="zh-CN" sz="1013" dirty="0"/>
              <a:t>C</a:t>
            </a:r>
            <a:endParaRPr lang="zh-CN" altLang="en-US" sz="1013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FED76D4-72B4-46B2-2045-A935F99BA768}"/>
              </a:ext>
            </a:extLst>
          </p:cNvPr>
          <p:cNvSpPr/>
          <p:nvPr/>
        </p:nvSpPr>
        <p:spPr>
          <a:xfrm>
            <a:off x="2453252" y="3485825"/>
            <a:ext cx="665732" cy="3056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13" dirty="0"/>
              <a:t>网络环境</a:t>
            </a:r>
            <a:r>
              <a:rPr lang="en-US" altLang="zh-CN" sz="1013" dirty="0"/>
              <a:t>B</a:t>
            </a:r>
            <a:endParaRPr lang="zh-CN" altLang="en-US" sz="1013" dirty="0"/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49244E23-4F37-406D-BD95-B8C70476C54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2266720" y="2276605"/>
            <a:ext cx="187451" cy="547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6B8FD5DA-50BE-C43C-B443-05E4F2DDA00B}"/>
              </a:ext>
            </a:extLst>
          </p:cNvPr>
          <p:cNvCxnSpPr>
            <a:cxnSpLocks/>
            <a:stCxn id="23" idx="3"/>
            <a:endCxn id="21" idx="1"/>
          </p:cNvCxnSpPr>
          <p:nvPr/>
        </p:nvCxnSpPr>
        <p:spPr>
          <a:xfrm>
            <a:off x="3118984" y="3638639"/>
            <a:ext cx="227306" cy="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ABD4A38A-3DE1-6C25-0993-5FBAA0FF3A4A}"/>
              </a:ext>
            </a:extLst>
          </p:cNvPr>
          <p:cNvCxnSpPr>
            <a:cxnSpLocks/>
            <a:stCxn id="22" idx="3"/>
            <a:endCxn id="20" idx="1"/>
          </p:cNvCxnSpPr>
          <p:nvPr/>
        </p:nvCxnSpPr>
        <p:spPr>
          <a:xfrm>
            <a:off x="3119902" y="2276605"/>
            <a:ext cx="216571" cy="3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F6EEAFCD-1114-9ECC-F3C1-2F2C13991975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4105989" y="2962946"/>
            <a:ext cx="201935" cy="3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DAAED987-52E3-829C-1701-B6817084F272}"/>
              </a:ext>
            </a:extLst>
          </p:cNvPr>
          <p:cNvCxnSpPr>
            <a:cxnSpLocks/>
            <a:stCxn id="21" idx="3"/>
            <a:endCxn id="14" idx="1"/>
          </p:cNvCxnSpPr>
          <p:nvPr/>
        </p:nvCxnSpPr>
        <p:spPr>
          <a:xfrm flipV="1">
            <a:off x="4099388" y="3638639"/>
            <a:ext cx="208536" cy="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0BCE6214-9AE9-2A03-1833-ABCA230AD384}"/>
              </a:ext>
            </a:extLst>
          </p:cNvPr>
          <p:cNvCxnSpPr>
            <a:cxnSpLocks/>
            <a:stCxn id="20" idx="3"/>
            <a:endCxn id="15" idx="1"/>
          </p:cNvCxnSpPr>
          <p:nvPr/>
        </p:nvCxnSpPr>
        <p:spPr>
          <a:xfrm>
            <a:off x="4089569" y="2279677"/>
            <a:ext cx="209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110EDF54-B803-CED5-F35D-D5891C5880CE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5030373" y="2279678"/>
            <a:ext cx="210676" cy="11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80626457-6B66-9F90-5025-A39DEA7D9587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5039114" y="2966355"/>
            <a:ext cx="201935" cy="4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82B563B9-F16F-B105-F841-BF2D5C064FF7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5039113" y="3638638"/>
            <a:ext cx="215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1B00DF55-9EE7-6421-3AFC-7FD0F5DEC19F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6003261" y="2290697"/>
            <a:ext cx="370084" cy="3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DFCE14D9-4EC8-88CF-468F-C9971B4061FA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2260808" y="2957500"/>
            <a:ext cx="192444" cy="681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F9C20751-76DC-5405-FE8B-6FF894A6E9A0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6003260" y="2970589"/>
            <a:ext cx="360163" cy="1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A62CB524-E8F4-A130-0450-DD1D9F2E3009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6016964" y="3638639"/>
            <a:ext cx="348618" cy="9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9DCD7435-978A-BC24-9F5D-8F6C1A98C9E3}"/>
              </a:ext>
            </a:extLst>
          </p:cNvPr>
          <p:cNvCxnSpPr>
            <a:cxnSpLocks/>
            <a:stCxn id="7" idx="3"/>
            <a:endCxn id="18" idx="1"/>
          </p:cNvCxnSpPr>
          <p:nvPr/>
        </p:nvCxnSpPr>
        <p:spPr>
          <a:xfrm flipV="1">
            <a:off x="6003261" y="2293853"/>
            <a:ext cx="370084" cy="676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B60E1BD8-2641-016E-E74E-EDDA307E2EDF}"/>
              </a:ext>
            </a:extLst>
          </p:cNvPr>
          <p:cNvCxnSpPr>
            <a:cxnSpLocks/>
            <a:stCxn id="7" idx="3"/>
            <a:endCxn id="19" idx="1"/>
          </p:cNvCxnSpPr>
          <p:nvPr/>
        </p:nvCxnSpPr>
        <p:spPr>
          <a:xfrm>
            <a:off x="6003261" y="2970589"/>
            <a:ext cx="362321" cy="677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iconfont-11592-5504295">
            <a:extLst>
              <a:ext uri="{FF2B5EF4-FFF2-40B4-BE49-F238E27FC236}">
                <a16:creationId xmlns:a16="http://schemas.microsoft.com/office/drawing/2014/main" id="{3442BF77-B276-443A-5D6F-7E2944FBEF8F}"/>
              </a:ext>
            </a:extLst>
          </p:cNvPr>
          <p:cNvSpPr>
            <a:spLocks noChangeAspect="1"/>
          </p:cNvSpPr>
          <p:nvPr/>
        </p:nvSpPr>
        <p:spPr>
          <a:xfrm>
            <a:off x="6041300" y="2541828"/>
            <a:ext cx="203672" cy="203672"/>
          </a:xfrm>
          <a:custGeom>
            <a:avLst/>
            <a:gdLst>
              <a:gd name="T0" fmla="*/ 5928 w 11841"/>
              <a:gd name="T1" fmla="*/ 5174 h 11841"/>
              <a:gd name="T2" fmla="*/ 972 w 11841"/>
              <a:gd name="T3" fmla="*/ 218 h 11841"/>
              <a:gd name="T4" fmla="*/ 211 w 11841"/>
              <a:gd name="T5" fmla="*/ 211 h 11841"/>
              <a:gd name="T6" fmla="*/ 218 w 11841"/>
              <a:gd name="T7" fmla="*/ 972 h 11841"/>
              <a:gd name="T8" fmla="*/ 5174 w 11841"/>
              <a:gd name="T9" fmla="*/ 5928 h 11841"/>
              <a:gd name="T10" fmla="*/ 218 w 11841"/>
              <a:gd name="T11" fmla="*/ 10884 h 11841"/>
              <a:gd name="T12" fmla="*/ 224 w 11841"/>
              <a:gd name="T13" fmla="*/ 11632 h 11841"/>
              <a:gd name="T14" fmla="*/ 972 w 11841"/>
              <a:gd name="T15" fmla="*/ 11638 h 11841"/>
              <a:gd name="T16" fmla="*/ 5928 w 11841"/>
              <a:gd name="T17" fmla="*/ 6682 h 11841"/>
              <a:gd name="T18" fmla="*/ 10884 w 11841"/>
              <a:gd name="T19" fmla="*/ 11638 h 11841"/>
              <a:gd name="T20" fmla="*/ 11632 w 11841"/>
              <a:gd name="T21" fmla="*/ 11632 h 11841"/>
              <a:gd name="T22" fmla="*/ 11638 w 11841"/>
              <a:gd name="T23" fmla="*/ 10884 h 11841"/>
              <a:gd name="T24" fmla="*/ 6682 w 11841"/>
              <a:gd name="T25" fmla="*/ 5928 h 11841"/>
              <a:gd name="T26" fmla="*/ 11638 w 11841"/>
              <a:gd name="T27" fmla="*/ 972 h 11841"/>
              <a:gd name="T28" fmla="*/ 11632 w 11841"/>
              <a:gd name="T29" fmla="*/ 224 h 11841"/>
              <a:gd name="T30" fmla="*/ 10884 w 11841"/>
              <a:gd name="T31" fmla="*/ 218 h 11841"/>
              <a:gd name="T32" fmla="*/ 5928 w 11841"/>
              <a:gd name="T33" fmla="*/ 5174 h 118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841" h="11841">
                <a:moveTo>
                  <a:pt x="5928" y="5174"/>
                </a:moveTo>
                <a:lnTo>
                  <a:pt x="972" y="218"/>
                </a:lnTo>
                <a:cubicBezTo>
                  <a:pt x="765" y="3"/>
                  <a:pt x="422" y="0"/>
                  <a:pt x="211" y="211"/>
                </a:cubicBezTo>
                <a:cubicBezTo>
                  <a:pt x="0" y="422"/>
                  <a:pt x="3" y="765"/>
                  <a:pt x="218" y="972"/>
                </a:cubicBezTo>
                <a:lnTo>
                  <a:pt x="5174" y="5928"/>
                </a:lnTo>
                <a:lnTo>
                  <a:pt x="218" y="10884"/>
                </a:lnTo>
                <a:cubicBezTo>
                  <a:pt x="15" y="11094"/>
                  <a:pt x="18" y="11426"/>
                  <a:pt x="224" y="11632"/>
                </a:cubicBezTo>
                <a:cubicBezTo>
                  <a:pt x="430" y="11838"/>
                  <a:pt x="762" y="11841"/>
                  <a:pt x="972" y="11638"/>
                </a:cubicBezTo>
                <a:lnTo>
                  <a:pt x="5928" y="6682"/>
                </a:lnTo>
                <a:lnTo>
                  <a:pt x="10884" y="11638"/>
                </a:lnTo>
                <a:cubicBezTo>
                  <a:pt x="11094" y="11841"/>
                  <a:pt x="11426" y="11838"/>
                  <a:pt x="11632" y="11632"/>
                </a:cubicBezTo>
                <a:cubicBezTo>
                  <a:pt x="11838" y="11426"/>
                  <a:pt x="11841" y="11094"/>
                  <a:pt x="11638" y="10884"/>
                </a:cubicBezTo>
                <a:lnTo>
                  <a:pt x="6682" y="5928"/>
                </a:lnTo>
                <a:lnTo>
                  <a:pt x="11638" y="972"/>
                </a:lnTo>
                <a:cubicBezTo>
                  <a:pt x="11841" y="762"/>
                  <a:pt x="11838" y="430"/>
                  <a:pt x="11632" y="224"/>
                </a:cubicBezTo>
                <a:cubicBezTo>
                  <a:pt x="11426" y="18"/>
                  <a:pt x="11094" y="15"/>
                  <a:pt x="10884" y="218"/>
                </a:cubicBezTo>
                <a:lnTo>
                  <a:pt x="5928" y="51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0" name="iconfont-11592-5504295">
            <a:extLst>
              <a:ext uri="{FF2B5EF4-FFF2-40B4-BE49-F238E27FC236}">
                <a16:creationId xmlns:a16="http://schemas.microsoft.com/office/drawing/2014/main" id="{0E55D8A4-89D9-E909-8DC3-1ECD15CBF887}"/>
              </a:ext>
            </a:extLst>
          </p:cNvPr>
          <p:cNvSpPr>
            <a:spLocks noChangeAspect="1"/>
          </p:cNvSpPr>
          <p:nvPr/>
        </p:nvSpPr>
        <p:spPr>
          <a:xfrm>
            <a:off x="6041300" y="3171750"/>
            <a:ext cx="203672" cy="203672"/>
          </a:xfrm>
          <a:custGeom>
            <a:avLst/>
            <a:gdLst>
              <a:gd name="T0" fmla="*/ 5928 w 11841"/>
              <a:gd name="T1" fmla="*/ 5174 h 11841"/>
              <a:gd name="T2" fmla="*/ 972 w 11841"/>
              <a:gd name="T3" fmla="*/ 218 h 11841"/>
              <a:gd name="T4" fmla="*/ 211 w 11841"/>
              <a:gd name="T5" fmla="*/ 211 h 11841"/>
              <a:gd name="T6" fmla="*/ 218 w 11841"/>
              <a:gd name="T7" fmla="*/ 972 h 11841"/>
              <a:gd name="T8" fmla="*/ 5174 w 11841"/>
              <a:gd name="T9" fmla="*/ 5928 h 11841"/>
              <a:gd name="T10" fmla="*/ 218 w 11841"/>
              <a:gd name="T11" fmla="*/ 10884 h 11841"/>
              <a:gd name="T12" fmla="*/ 224 w 11841"/>
              <a:gd name="T13" fmla="*/ 11632 h 11841"/>
              <a:gd name="T14" fmla="*/ 972 w 11841"/>
              <a:gd name="T15" fmla="*/ 11638 h 11841"/>
              <a:gd name="T16" fmla="*/ 5928 w 11841"/>
              <a:gd name="T17" fmla="*/ 6682 h 11841"/>
              <a:gd name="T18" fmla="*/ 10884 w 11841"/>
              <a:gd name="T19" fmla="*/ 11638 h 11841"/>
              <a:gd name="T20" fmla="*/ 11632 w 11841"/>
              <a:gd name="T21" fmla="*/ 11632 h 11841"/>
              <a:gd name="T22" fmla="*/ 11638 w 11841"/>
              <a:gd name="T23" fmla="*/ 10884 h 11841"/>
              <a:gd name="T24" fmla="*/ 6682 w 11841"/>
              <a:gd name="T25" fmla="*/ 5928 h 11841"/>
              <a:gd name="T26" fmla="*/ 11638 w 11841"/>
              <a:gd name="T27" fmla="*/ 972 h 11841"/>
              <a:gd name="T28" fmla="*/ 11632 w 11841"/>
              <a:gd name="T29" fmla="*/ 224 h 11841"/>
              <a:gd name="T30" fmla="*/ 10884 w 11841"/>
              <a:gd name="T31" fmla="*/ 218 h 11841"/>
              <a:gd name="T32" fmla="*/ 5928 w 11841"/>
              <a:gd name="T33" fmla="*/ 5174 h 118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841" h="11841">
                <a:moveTo>
                  <a:pt x="5928" y="5174"/>
                </a:moveTo>
                <a:lnTo>
                  <a:pt x="972" y="218"/>
                </a:lnTo>
                <a:cubicBezTo>
                  <a:pt x="765" y="3"/>
                  <a:pt x="422" y="0"/>
                  <a:pt x="211" y="211"/>
                </a:cubicBezTo>
                <a:cubicBezTo>
                  <a:pt x="0" y="422"/>
                  <a:pt x="3" y="765"/>
                  <a:pt x="218" y="972"/>
                </a:cubicBezTo>
                <a:lnTo>
                  <a:pt x="5174" y="5928"/>
                </a:lnTo>
                <a:lnTo>
                  <a:pt x="218" y="10884"/>
                </a:lnTo>
                <a:cubicBezTo>
                  <a:pt x="15" y="11094"/>
                  <a:pt x="18" y="11426"/>
                  <a:pt x="224" y="11632"/>
                </a:cubicBezTo>
                <a:cubicBezTo>
                  <a:pt x="430" y="11838"/>
                  <a:pt x="762" y="11841"/>
                  <a:pt x="972" y="11638"/>
                </a:cubicBezTo>
                <a:lnTo>
                  <a:pt x="5928" y="6682"/>
                </a:lnTo>
                <a:lnTo>
                  <a:pt x="10884" y="11638"/>
                </a:lnTo>
                <a:cubicBezTo>
                  <a:pt x="11094" y="11841"/>
                  <a:pt x="11426" y="11838"/>
                  <a:pt x="11632" y="11632"/>
                </a:cubicBezTo>
                <a:cubicBezTo>
                  <a:pt x="11838" y="11426"/>
                  <a:pt x="11841" y="11094"/>
                  <a:pt x="11638" y="10884"/>
                </a:cubicBezTo>
                <a:lnTo>
                  <a:pt x="6682" y="5928"/>
                </a:lnTo>
                <a:lnTo>
                  <a:pt x="11638" y="972"/>
                </a:lnTo>
                <a:cubicBezTo>
                  <a:pt x="11841" y="762"/>
                  <a:pt x="11838" y="430"/>
                  <a:pt x="11632" y="224"/>
                </a:cubicBezTo>
                <a:cubicBezTo>
                  <a:pt x="11426" y="18"/>
                  <a:pt x="11094" y="15"/>
                  <a:pt x="10884" y="218"/>
                </a:cubicBezTo>
                <a:lnTo>
                  <a:pt x="5928" y="51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1" name="iconfont-10471-5111214">
            <a:extLst>
              <a:ext uri="{FF2B5EF4-FFF2-40B4-BE49-F238E27FC236}">
                <a16:creationId xmlns:a16="http://schemas.microsoft.com/office/drawing/2014/main" id="{28A8BBE5-C329-86D1-C010-50CC00E0FB9E}"/>
              </a:ext>
            </a:extLst>
          </p:cNvPr>
          <p:cNvSpPr>
            <a:spLocks noChangeAspect="1"/>
          </p:cNvSpPr>
          <p:nvPr/>
        </p:nvSpPr>
        <p:spPr>
          <a:xfrm>
            <a:off x="6051204" y="2820049"/>
            <a:ext cx="342948" cy="259353"/>
          </a:xfrm>
          <a:custGeom>
            <a:avLst/>
            <a:gdLst>
              <a:gd name="T0" fmla="*/ 3378 w 9502"/>
              <a:gd name="T1" fmla="*/ 6985 h 7187"/>
              <a:gd name="T2" fmla="*/ 2975 w 9502"/>
              <a:gd name="T3" fmla="*/ 7187 h 7187"/>
              <a:gd name="T4" fmla="*/ 2567 w 9502"/>
              <a:gd name="T5" fmla="*/ 6981 h 7187"/>
              <a:gd name="T6" fmla="*/ 0 w 9502"/>
              <a:gd name="T7" fmla="*/ 4414 h 7187"/>
              <a:gd name="T8" fmla="*/ 816 w 9502"/>
              <a:gd name="T9" fmla="*/ 3598 h 7187"/>
              <a:gd name="T10" fmla="*/ 2980 w 9502"/>
              <a:gd name="T11" fmla="*/ 5762 h 7187"/>
              <a:gd name="T12" fmla="*/ 8700 w 9502"/>
              <a:gd name="T13" fmla="*/ 0 h 7187"/>
              <a:gd name="T14" fmla="*/ 9502 w 9502"/>
              <a:gd name="T15" fmla="*/ 830 h 7187"/>
              <a:gd name="T16" fmla="*/ 3378 w 9502"/>
              <a:gd name="T17" fmla="*/ 6985 h 7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502" h="7187">
                <a:moveTo>
                  <a:pt x="3378" y="6985"/>
                </a:moveTo>
                <a:cubicBezTo>
                  <a:pt x="3268" y="7095"/>
                  <a:pt x="3113" y="7187"/>
                  <a:pt x="2975" y="7187"/>
                </a:cubicBezTo>
                <a:cubicBezTo>
                  <a:pt x="2838" y="7187"/>
                  <a:pt x="2682" y="7091"/>
                  <a:pt x="2567" y="6981"/>
                </a:cubicBezTo>
                <a:lnTo>
                  <a:pt x="0" y="4414"/>
                </a:lnTo>
                <a:lnTo>
                  <a:pt x="816" y="3598"/>
                </a:lnTo>
                <a:lnTo>
                  <a:pt x="2980" y="5762"/>
                </a:lnTo>
                <a:lnTo>
                  <a:pt x="8700" y="0"/>
                </a:lnTo>
                <a:lnTo>
                  <a:pt x="9502" y="830"/>
                </a:lnTo>
                <a:lnTo>
                  <a:pt x="3378" y="69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5E66ADD3-CFF1-2472-3A3E-90C0483279D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3113359" y="2279678"/>
            <a:ext cx="223114" cy="532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4F3ACF2B-8A70-96D5-C0B1-9F8451BBCE46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>
            <a:off x="3135773" y="2946149"/>
            <a:ext cx="210518" cy="692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iconfont-10471-5111214">
            <a:extLst>
              <a:ext uri="{FF2B5EF4-FFF2-40B4-BE49-F238E27FC236}">
                <a16:creationId xmlns:a16="http://schemas.microsoft.com/office/drawing/2014/main" id="{EB3BBE6C-351B-6904-430A-8FA59D70352D}"/>
              </a:ext>
            </a:extLst>
          </p:cNvPr>
          <p:cNvSpPr>
            <a:spLocks noChangeAspect="1"/>
          </p:cNvSpPr>
          <p:nvPr/>
        </p:nvSpPr>
        <p:spPr>
          <a:xfrm>
            <a:off x="3082748" y="2801348"/>
            <a:ext cx="342948" cy="259353"/>
          </a:xfrm>
          <a:custGeom>
            <a:avLst/>
            <a:gdLst>
              <a:gd name="T0" fmla="*/ 3378 w 9502"/>
              <a:gd name="T1" fmla="*/ 6985 h 7187"/>
              <a:gd name="T2" fmla="*/ 2975 w 9502"/>
              <a:gd name="T3" fmla="*/ 7187 h 7187"/>
              <a:gd name="T4" fmla="*/ 2567 w 9502"/>
              <a:gd name="T5" fmla="*/ 6981 h 7187"/>
              <a:gd name="T6" fmla="*/ 0 w 9502"/>
              <a:gd name="T7" fmla="*/ 4414 h 7187"/>
              <a:gd name="T8" fmla="*/ 816 w 9502"/>
              <a:gd name="T9" fmla="*/ 3598 h 7187"/>
              <a:gd name="T10" fmla="*/ 2980 w 9502"/>
              <a:gd name="T11" fmla="*/ 5762 h 7187"/>
              <a:gd name="T12" fmla="*/ 8700 w 9502"/>
              <a:gd name="T13" fmla="*/ 0 h 7187"/>
              <a:gd name="T14" fmla="*/ 9502 w 9502"/>
              <a:gd name="T15" fmla="*/ 830 h 7187"/>
              <a:gd name="T16" fmla="*/ 3378 w 9502"/>
              <a:gd name="T17" fmla="*/ 6985 h 7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502" h="7187">
                <a:moveTo>
                  <a:pt x="3378" y="6985"/>
                </a:moveTo>
                <a:cubicBezTo>
                  <a:pt x="3268" y="7095"/>
                  <a:pt x="3113" y="7187"/>
                  <a:pt x="2975" y="7187"/>
                </a:cubicBezTo>
                <a:cubicBezTo>
                  <a:pt x="2838" y="7187"/>
                  <a:pt x="2682" y="7091"/>
                  <a:pt x="2567" y="6981"/>
                </a:cubicBezTo>
                <a:lnTo>
                  <a:pt x="0" y="4414"/>
                </a:lnTo>
                <a:lnTo>
                  <a:pt x="816" y="3598"/>
                </a:lnTo>
                <a:lnTo>
                  <a:pt x="2980" y="5762"/>
                </a:lnTo>
                <a:lnTo>
                  <a:pt x="8700" y="0"/>
                </a:lnTo>
                <a:lnTo>
                  <a:pt x="9502" y="830"/>
                </a:lnTo>
                <a:lnTo>
                  <a:pt x="3378" y="69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5" name="iconfont-10471-5111214">
            <a:extLst>
              <a:ext uri="{FF2B5EF4-FFF2-40B4-BE49-F238E27FC236}">
                <a16:creationId xmlns:a16="http://schemas.microsoft.com/office/drawing/2014/main" id="{B5FD0798-7159-29F9-4B7B-B34FF8CBD88D}"/>
              </a:ext>
            </a:extLst>
          </p:cNvPr>
          <p:cNvSpPr>
            <a:spLocks noChangeAspect="1"/>
          </p:cNvSpPr>
          <p:nvPr/>
        </p:nvSpPr>
        <p:spPr>
          <a:xfrm>
            <a:off x="4053058" y="2837042"/>
            <a:ext cx="342948" cy="259353"/>
          </a:xfrm>
          <a:custGeom>
            <a:avLst/>
            <a:gdLst>
              <a:gd name="T0" fmla="*/ 3378 w 9502"/>
              <a:gd name="T1" fmla="*/ 6985 h 7187"/>
              <a:gd name="T2" fmla="*/ 2975 w 9502"/>
              <a:gd name="T3" fmla="*/ 7187 h 7187"/>
              <a:gd name="T4" fmla="*/ 2567 w 9502"/>
              <a:gd name="T5" fmla="*/ 6981 h 7187"/>
              <a:gd name="T6" fmla="*/ 0 w 9502"/>
              <a:gd name="T7" fmla="*/ 4414 h 7187"/>
              <a:gd name="T8" fmla="*/ 816 w 9502"/>
              <a:gd name="T9" fmla="*/ 3598 h 7187"/>
              <a:gd name="T10" fmla="*/ 2980 w 9502"/>
              <a:gd name="T11" fmla="*/ 5762 h 7187"/>
              <a:gd name="T12" fmla="*/ 8700 w 9502"/>
              <a:gd name="T13" fmla="*/ 0 h 7187"/>
              <a:gd name="T14" fmla="*/ 9502 w 9502"/>
              <a:gd name="T15" fmla="*/ 830 h 7187"/>
              <a:gd name="T16" fmla="*/ 3378 w 9502"/>
              <a:gd name="T17" fmla="*/ 6985 h 7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502" h="7187">
                <a:moveTo>
                  <a:pt x="3378" y="6985"/>
                </a:moveTo>
                <a:cubicBezTo>
                  <a:pt x="3268" y="7095"/>
                  <a:pt x="3113" y="7187"/>
                  <a:pt x="2975" y="7187"/>
                </a:cubicBezTo>
                <a:cubicBezTo>
                  <a:pt x="2838" y="7187"/>
                  <a:pt x="2682" y="7091"/>
                  <a:pt x="2567" y="6981"/>
                </a:cubicBezTo>
                <a:lnTo>
                  <a:pt x="0" y="4414"/>
                </a:lnTo>
                <a:lnTo>
                  <a:pt x="816" y="3598"/>
                </a:lnTo>
                <a:lnTo>
                  <a:pt x="2980" y="5762"/>
                </a:lnTo>
                <a:lnTo>
                  <a:pt x="8700" y="0"/>
                </a:lnTo>
                <a:lnTo>
                  <a:pt x="9502" y="830"/>
                </a:lnTo>
                <a:lnTo>
                  <a:pt x="3378" y="69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6" name="iconfont-10471-5111214">
            <a:extLst>
              <a:ext uri="{FF2B5EF4-FFF2-40B4-BE49-F238E27FC236}">
                <a16:creationId xmlns:a16="http://schemas.microsoft.com/office/drawing/2014/main" id="{A5804A9D-8878-E9D2-C416-67F3CC710A38}"/>
              </a:ext>
            </a:extLst>
          </p:cNvPr>
          <p:cNvSpPr>
            <a:spLocks noChangeAspect="1"/>
          </p:cNvSpPr>
          <p:nvPr/>
        </p:nvSpPr>
        <p:spPr>
          <a:xfrm>
            <a:off x="4986090" y="2854258"/>
            <a:ext cx="342948" cy="259353"/>
          </a:xfrm>
          <a:custGeom>
            <a:avLst/>
            <a:gdLst>
              <a:gd name="T0" fmla="*/ 3378 w 9502"/>
              <a:gd name="T1" fmla="*/ 6985 h 7187"/>
              <a:gd name="T2" fmla="*/ 2975 w 9502"/>
              <a:gd name="T3" fmla="*/ 7187 h 7187"/>
              <a:gd name="T4" fmla="*/ 2567 w 9502"/>
              <a:gd name="T5" fmla="*/ 6981 h 7187"/>
              <a:gd name="T6" fmla="*/ 0 w 9502"/>
              <a:gd name="T7" fmla="*/ 4414 h 7187"/>
              <a:gd name="T8" fmla="*/ 816 w 9502"/>
              <a:gd name="T9" fmla="*/ 3598 h 7187"/>
              <a:gd name="T10" fmla="*/ 2980 w 9502"/>
              <a:gd name="T11" fmla="*/ 5762 h 7187"/>
              <a:gd name="T12" fmla="*/ 8700 w 9502"/>
              <a:gd name="T13" fmla="*/ 0 h 7187"/>
              <a:gd name="T14" fmla="*/ 9502 w 9502"/>
              <a:gd name="T15" fmla="*/ 830 h 7187"/>
              <a:gd name="T16" fmla="*/ 3378 w 9502"/>
              <a:gd name="T17" fmla="*/ 6985 h 7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502" h="7187">
                <a:moveTo>
                  <a:pt x="3378" y="6985"/>
                </a:moveTo>
                <a:cubicBezTo>
                  <a:pt x="3268" y="7095"/>
                  <a:pt x="3113" y="7187"/>
                  <a:pt x="2975" y="7187"/>
                </a:cubicBezTo>
                <a:cubicBezTo>
                  <a:pt x="2838" y="7187"/>
                  <a:pt x="2682" y="7091"/>
                  <a:pt x="2567" y="6981"/>
                </a:cubicBezTo>
                <a:lnTo>
                  <a:pt x="0" y="4414"/>
                </a:lnTo>
                <a:lnTo>
                  <a:pt x="816" y="3598"/>
                </a:lnTo>
                <a:lnTo>
                  <a:pt x="2980" y="5762"/>
                </a:lnTo>
                <a:lnTo>
                  <a:pt x="8700" y="0"/>
                </a:lnTo>
                <a:lnTo>
                  <a:pt x="9502" y="830"/>
                </a:lnTo>
                <a:lnTo>
                  <a:pt x="3378" y="69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7" name="iconfont-11592-5504295">
            <a:extLst>
              <a:ext uri="{FF2B5EF4-FFF2-40B4-BE49-F238E27FC236}">
                <a16:creationId xmlns:a16="http://schemas.microsoft.com/office/drawing/2014/main" id="{538A0A83-9614-E8D9-BFAE-313C9E437241}"/>
              </a:ext>
            </a:extLst>
          </p:cNvPr>
          <p:cNvSpPr>
            <a:spLocks noChangeAspect="1"/>
          </p:cNvSpPr>
          <p:nvPr/>
        </p:nvSpPr>
        <p:spPr>
          <a:xfrm>
            <a:off x="3128536" y="2566455"/>
            <a:ext cx="203672" cy="203672"/>
          </a:xfrm>
          <a:custGeom>
            <a:avLst/>
            <a:gdLst>
              <a:gd name="T0" fmla="*/ 5928 w 11841"/>
              <a:gd name="T1" fmla="*/ 5174 h 11841"/>
              <a:gd name="T2" fmla="*/ 972 w 11841"/>
              <a:gd name="T3" fmla="*/ 218 h 11841"/>
              <a:gd name="T4" fmla="*/ 211 w 11841"/>
              <a:gd name="T5" fmla="*/ 211 h 11841"/>
              <a:gd name="T6" fmla="*/ 218 w 11841"/>
              <a:gd name="T7" fmla="*/ 972 h 11841"/>
              <a:gd name="T8" fmla="*/ 5174 w 11841"/>
              <a:gd name="T9" fmla="*/ 5928 h 11841"/>
              <a:gd name="T10" fmla="*/ 218 w 11841"/>
              <a:gd name="T11" fmla="*/ 10884 h 11841"/>
              <a:gd name="T12" fmla="*/ 224 w 11841"/>
              <a:gd name="T13" fmla="*/ 11632 h 11841"/>
              <a:gd name="T14" fmla="*/ 972 w 11841"/>
              <a:gd name="T15" fmla="*/ 11638 h 11841"/>
              <a:gd name="T16" fmla="*/ 5928 w 11841"/>
              <a:gd name="T17" fmla="*/ 6682 h 11841"/>
              <a:gd name="T18" fmla="*/ 10884 w 11841"/>
              <a:gd name="T19" fmla="*/ 11638 h 11841"/>
              <a:gd name="T20" fmla="*/ 11632 w 11841"/>
              <a:gd name="T21" fmla="*/ 11632 h 11841"/>
              <a:gd name="T22" fmla="*/ 11638 w 11841"/>
              <a:gd name="T23" fmla="*/ 10884 h 11841"/>
              <a:gd name="T24" fmla="*/ 6682 w 11841"/>
              <a:gd name="T25" fmla="*/ 5928 h 11841"/>
              <a:gd name="T26" fmla="*/ 11638 w 11841"/>
              <a:gd name="T27" fmla="*/ 972 h 11841"/>
              <a:gd name="T28" fmla="*/ 11632 w 11841"/>
              <a:gd name="T29" fmla="*/ 224 h 11841"/>
              <a:gd name="T30" fmla="*/ 10884 w 11841"/>
              <a:gd name="T31" fmla="*/ 218 h 11841"/>
              <a:gd name="T32" fmla="*/ 5928 w 11841"/>
              <a:gd name="T33" fmla="*/ 5174 h 118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841" h="11841">
                <a:moveTo>
                  <a:pt x="5928" y="5174"/>
                </a:moveTo>
                <a:lnTo>
                  <a:pt x="972" y="218"/>
                </a:lnTo>
                <a:cubicBezTo>
                  <a:pt x="765" y="3"/>
                  <a:pt x="422" y="0"/>
                  <a:pt x="211" y="211"/>
                </a:cubicBezTo>
                <a:cubicBezTo>
                  <a:pt x="0" y="422"/>
                  <a:pt x="3" y="765"/>
                  <a:pt x="218" y="972"/>
                </a:cubicBezTo>
                <a:lnTo>
                  <a:pt x="5174" y="5928"/>
                </a:lnTo>
                <a:lnTo>
                  <a:pt x="218" y="10884"/>
                </a:lnTo>
                <a:cubicBezTo>
                  <a:pt x="15" y="11094"/>
                  <a:pt x="18" y="11426"/>
                  <a:pt x="224" y="11632"/>
                </a:cubicBezTo>
                <a:cubicBezTo>
                  <a:pt x="430" y="11838"/>
                  <a:pt x="762" y="11841"/>
                  <a:pt x="972" y="11638"/>
                </a:cubicBezTo>
                <a:lnTo>
                  <a:pt x="5928" y="6682"/>
                </a:lnTo>
                <a:lnTo>
                  <a:pt x="10884" y="11638"/>
                </a:lnTo>
                <a:cubicBezTo>
                  <a:pt x="11094" y="11841"/>
                  <a:pt x="11426" y="11838"/>
                  <a:pt x="11632" y="11632"/>
                </a:cubicBezTo>
                <a:cubicBezTo>
                  <a:pt x="11838" y="11426"/>
                  <a:pt x="11841" y="11094"/>
                  <a:pt x="11638" y="10884"/>
                </a:cubicBezTo>
                <a:lnTo>
                  <a:pt x="6682" y="5928"/>
                </a:lnTo>
                <a:lnTo>
                  <a:pt x="11638" y="972"/>
                </a:lnTo>
                <a:cubicBezTo>
                  <a:pt x="11841" y="762"/>
                  <a:pt x="11838" y="430"/>
                  <a:pt x="11632" y="224"/>
                </a:cubicBezTo>
                <a:cubicBezTo>
                  <a:pt x="11426" y="18"/>
                  <a:pt x="11094" y="15"/>
                  <a:pt x="10884" y="218"/>
                </a:cubicBezTo>
                <a:lnTo>
                  <a:pt x="5928" y="51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8" name="iconfont-11592-5504295">
            <a:extLst>
              <a:ext uri="{FF2B5EF4-FFF2-40B4-BE49-F238E27FC236}">
                <a16:creationId xmlns:a16="http://schemas.microsoft.com/office/drawing/2014/main" id="{624760ED-F536-27CA-6E31-ECF76B3B59C0}"/>
              </a:ext>
            </a:extLst>
          </p:cNvPr>
          <p:cNvSpPr>
            <a:spLocks noChangeAspect="1"/>
          </p:cNvSpPr>
          <p:nvPr/>
        </p:nvSpPr>
        <p:spPr>
          <a:xfrm>
            <a:off x="3137102" y="3211265"/>
            <a:ext cx="203672" cy="203672"/>
          </a:xfrm>
          <a:custGeom>
            <a:avLst/>
            <a:gdLst>
              <a:gd name="T0" fmla="*/ 5928 w 11841"/>
              <a:gd name="T1" fmla="*/ 5174 h 11841"/>
              <a:gd name="T2" fmla="*/ 972 w 11841"/>
              <a:gd name="T3" fmla="*/ 218 h 11841"/>
              <a:gd name="T4" fmla="*/ 211 w 11841"/>
              <a:gd name="T5" fmla="*/ 211 h 11841"/>
              <a:gd name="T6" fmla="*/ 218 w 11841"/>
              <a:gd name="T7" fmla="*/ 972 h 11841"/>
              <a:gd name="T8" fmla="*/ 5174 w 11841"/>
              <a:gd name="T9" fmla="*/ 5928 h 11841"/>
              <a:gd name="T10" fmla="*/ 218 w 11841"/>
              <a:gd name="T11" fmla="*/ 10884 h 11841"/>
              <a:gd name="T12" fmla="*/ 224 w 11841"/>
              <a:gd name="T13" fmla="*/ 11632 h 11841"/>
              <a:gd name="T14" fmla="*/ 972 w 11841"/>
              <a:gd name="T15" fmla="*/ 11638 h 11841"/>
              <a:gd name="T16" fmla="*/ 5928 w 11841"/>
              <a:gd name="T17" fmla="*/ 6682 h 11841"/>
              <a:gd name="T18" fmla="*/ 10884 w 11841"/>
              <a:gd name="T19" fmla="*/ 11638 h 11841"/>
              <a:gd name="T20" fmla="*/ 11632 w 11841"/>
              <a:gd name="T21" fmla="*/ 11632 h 11841"/>
              <a:gd name="T22" fmla="*/ 11638 w 11841"/>
              <a:gd name="T23" fmla="*/ 10884 h 11841"/>
              <a:gd name="T24" fmla="*/ 6682 w 11841"/>
              <a:gd name="T25" fmla="*/ 5928 h 11841"/>
              <a:gd name="T26" fmla="*/ 11638 w 11841"/>
              <a:gd name="T27" fmla="*/ 972 h 11841"/>
              <a:gd name="T28" fmla="*/ 11632 w 11841"/>
              <a:gd name="T29" fmla="*/ 224 h 11841"/>
              <a:gd name="T30" fmla="*/ 10884 w 11841"/>
              <a:gd name="T31" fmla="*/ 218 h 11841"/>
              <a:gd name="T32" fmla="*/ 5928 w 11841"/>
              <a:gd name="T33" fmla="*/ 5174 h 118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841" h="11841">
                <a:moveTo>
                  <a:pt x="5928" y="5174"/>
                </a:moveTo>
                <a:lnTo>
                  <a:pt x="972" y="218"/>
                </a:lnTo>
                <a:cubicBezTo>
                  <a:pt x="765" y="3"/>
                  <a:pt x="422" y="0"/>
                  <a:pt x="211" y="211"/>
                </a:cubicBezTo>
                <a:cubicBezTo>
                  <a:pt x="0" y="422"/>
                  <a:pt x="3" y="765"/>
                  <a:pt x="218" y="972"/>
                </a:cubicBezTo>
                <a:lnTo>
                  <a:pt x="5174" y="5928"/>
                </a:lnTo>
                <a:lnTo>
                  <a:pt x="218" y="10884"/>
                </a:lnTo>
                <a:cubicBezTo>
                  <a:pt x="15" y="11094"/>
                  <a:pt x="18" y="11426"/>
                  <a:pt x="224" y="11632"/>
                </a:cubicBezTo>
                <a:cubicBezTo>
                  <a:pt x="430" y="11838"/>
                  <a:pt x="762" y="11841"/>
                  <a:pt x="972" y="11638"/>
                </a:cubicBezTo>
                <a:lnTo>
                  <a:pt x="5928" y="6682"/>
                </a:lnTo>
                <a:lnTo>
                  <a:pt x="10884" y="11638"/>
                </a:lnTo>
                <a:cubicBezTo>
                  <a:pt x="11094" y="11841"/>
                  <a:pt x="11426" y="11838"/>
                  <a:pt x="11632" y="11632"/>
                </a:cubicBezTo>
                <a:cubicBezTo>
                  <a:pt x="11838" y="11426"/>
                  <a:pt x="11841" y="11094"/>
                  <a:pt x="11638" y="10884"/>
                </a:cubicBezTo>
                <a:lnTo>
                  <a:pt x="6682" y="5928"/>
                </a:lnTo>
                <a:lnTo>
                  <a:pt x="11638" y="972"/>
                </a:lnTo>
                <a:cubicBezTo>
                  <a:pt x="11841" y="762"/>
                  <a:pt x="11838" y="430"/>
                  <a:pt x="11632" y="224"/>
                </a:cubicBezTo>
                <a:cubicBezTo>
                  <a:pt x="11426" y="18"/>
                  <a:pt x="11094" y="15"/>
                  <a:pt x="10884" y="218"/>
                </a:cubicBezTo>
                <a:lnTo>
                  <a:pt x="5928" y="51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CF41DA66-64DA-0335-6376-8108FF266F42}"/>
              </a:ext>
            </a:extLst>
          </p:cNvPr>
          <p:cNvCxnSpPr>
            <a:cxnSpLocks/>
            <a:stCxn id="45" idx="4"/>
          </p:cNvCxnSpPr>
          <p:nvPr/>
        </p:nvCxnSpPr>
        <p:spPr>
          <a:xfrm flipV="1">
            <a:off x="4082510" y="2269545"/>
            <a:ext cx="220451" cy="69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D0A76740-12E2-3799-4D6C-950DDEF1A947}"/>
              </a:ext>
            </a:extLst>
          </p:cNvPr>
          <p:cNvCxnSpPr>
            <a:cxnSpLocks/>
            <a:stCxn id="45" idx="4"/>
            <a:endCxn id="14" idx="1"/>
          </p:cNvCxnSpPr>
          <p:nvPr/>
        </p:nvCxnSpPr>
        <p:spPr>
          <a:xfrm>
            <a:off x="4082511" y="2966881"/>
            <a:ext cx="225413" cy="671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DF37DF16-A9C0-A7BA-1878-B3B9F8D03A46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5048227" y="2940168"/>
            <a:ext cx="206525" cy="698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98ACCBA0-5E69-C49C-5F01-919ED2D0650E}"/>
              </a:ext>
            </a:extLst>
          </p:cNvPr>
          <p:cNvCxnSpPr>
            <a:cxnSpLocks/>
            <a:stCxn id="8" idx="3"/>
            <a:endCxn id="16" idx="1"/>
          </p:cNvCxnSpPr>
          <p:nvPr/>
        </p:nvCxnSpPr>
        <p:spPr>
          <a:xfrm flipV="1">
            <a:off x="5039114" y="2290696"/>
            <a:ext cx="201935" cy="675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iconfont-11592-5504295">
            <a:extLst>
              <a:ext uri="{FF2B5EF4-FFF2-40B4-BE49-F238E27FC236}">
                <a16:creationId xmlns:a16="http://schemas.microsoft.com/office/drawing/2014/main" id="{D746EB57-716E-113C-A636-98C9915FCA99}"/>
              </a:ext>
            </a:extLst>
          </p:cNvPr>
          <p:cNvSpPr>
            <a:spLocks noChangeAspect="1"/>
          </p:cNvSpPr>
          <p:nvPr/>
        </p:nvSpPr>
        <p:spPr>
          <a:xfrm>
            <a:off x="4077548" y="2540772"/>
            <a:ext cx="203672" cy="203672"/>
          </a:xfrm>
          <a:custGeom>
            <a:avLst/>
            <a:gdLst>
              <a:gd name="T0" fmla="*/ 5928 w 11841"/>
              <a:gd name="T1" fmla="*/ 5174 h 11841"/>
              <a:gd name="T2" fmla="*/ 972 w 11841"/>
              <a:gd name="T3" fmla="*/ 218 h 11841"/>
              <a:gd name="T4" fmla="*/ 211 w 11841"/>
              <a:gd name="T5" fmla="*/ 211 h 11841"/>
              <a:gd name="T6" fmla="*/ 218 w 11841"/>
              <a:gd name="T7" fmla="*/ 972 h 11841"/>
              <a:gd name="T8" fmla="*/ 5174 w 11841"/>
              <a:gd name="T9" fmla="*/ 5928 h 11841"/>
              <a:gd name="T10" fmla="*/ 218 w 11841"/>
              <a:gd name="T11" fmla="*/ 10884 h 11841"/>
              <a:gd name="T12" fmla="*/ 224 w 11841"/>
              <a:gd name="T13" fmla="*/ 11632 h 11841"/>
              <a:gd name="T14" fmla="*/ 972 w 11841"/>
              <a:gd name="T15" fmla="*/ 11638 h 11841"/>
              <a:gd name="T16" fmla="*/ 5928 w 11841"/>
              <a:gd name="T17" fmla="*/ 6682 h 11841"/>
              <a:gd name="T18" fmla="*/ 10884 w 11841"/>
              <a:gd name="T19" fmla="*/ 11638 h 11841"/>
              <a:gd name="T20" fmla="*/ 11632 w 11841"/>
              <a:gd name="T21" fmla="*/ 11632 h 11841"/>
              <a:gd name="T22" fmla="*/ 11638 w 11841"/>
              <a:gd name="T23" fmla="*/ 10884 h 11841"/>
              <a:gd name="T24" fmla="*/ 6682 w 11841"/>
              <a:gd name="T25" fmla="*/ 5928 h 11841"/>
              <a:gd name="T26" fmla="*/ 11638 w 11841"/>
              <a:gd name="T27" fmla="*/ 972 h 11841"/>
              <a:gd name="T28" fmla="*/ 11632 w 11841"/>
              <a:gd name="T29" fmla="*/ 224 h 11841"/>
              <a:gd name="T30" fmla="*/ 10884 w 11841"/>
              <a:gd name="T31" fmla="*/ 218 h 11841"/>
              <a:gd name="T32" fmla="*/ 5928 w 11841"/>
              <a:gd name="T33" fmla="*/ 5174 h 118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841" h="11841">
                <a:moveTo>
                  <a:pt x="5928" y="5174"/>
                </a:moveTo>
                <a:lnTo>
                  <a:pt x="972" y="218"/>
                </a:lnTo>
                <a:cubicBezTo>
                  <a:pt x="765" y="3"/>
                  <a:pt x="422" y="0"/>
                  <a:pt x="211" y="211"/>
                </a:cubicBezTo>
                <a:cubicBezTo>
                  <a:pt x="0" y="422"/>
                  <a:pt x="3" y="765"/>
                  <a:pt x="218" y="972"/>
                </a:cubicBezTo>
                <a:lnTo>
                  <a:pt x="5174" y="5928"/>
                </a:lnTo>
                <a:lnTo>
                  <a:pt x="218" y="10884"/>
                </a:lnTo>
                <a:cubicBezTo>
                  <a:pt x="15" y="11094"/>
                  <a:pt x="18" y="11426"/>
                  <a:pt x="224" y="11632"/>
                </a:cubicBezTo>
                <a:cubicBezTo>
                  <a:pt x="430" y="11838"/>
                  <a:pt x="762" y="11841"/>
                  <a:pt x="972" y="11638"/>
                </a:cubicBezTo>
                <a:lnTo>
                  <a:pt x="5928" y="6682"/>
                </a:lnTo>
                <a:lnTo>
                  <a:pt x="10884" y="11638"/>
                </a:lnTo>
                <a:cubicBezTo>
                  <a:pt x="11094" y="11841"/>
                  <a:pt x="11426" y="11838"/>
                  <a:pt x="11632" y="11632"/>
                </a:cubicBezTo>
                <a:cubicBezTo>
                  <a:pt x="11838" y="11426"/>
                  <a:pt x="11841" y="11094"/>
                  <a:pt x="11638" y="10884"/>
                </a:cubicBezTo>
                <a:lnTo>
                  <a:pt x="6682" y="5928"/>
                </a:lnTo>
                <a:lnTo>
                  <a:pt x="11638" y="972"/>
                </a:lnTo>
                <a:cubicBezTo>
                  <a:pt x="11841" y="762"/>
                  <a:pt x="11838" y="430"/>
                  <a:pt x="11632" y="224"/>
                </a:cubicBezTo>
                <a:cubicBezTo>
                  <a:pt x="11426" y="18"/>
                  <a:pt x="11094" y="15"/>
                  <a:pt x="10884" y="218"/>
                </a:cubicBezTo>
                <a:lnTo>
                  <a:pt x="5928" y="51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4" name="iconfont-11592-5504295">
            <a:extLst>
              <a:ext uri="{FF2B5EF4-FFF2-40B4-BE49-F238E27FC236}">
                <a16:creationId xmlns:a16="http://schemas.microsoft.com/office/drawing/2014/main" id="{60A4BC15-6BA7-9608-42A5-5AF7E9EADF60}"/>
              </a:ext>
            </a:extLst>
          </p:cNvPr>
          <p:cNvSpPr>
            <a:spLocks noChangeAspect="1"/>
          </p:cNvSpPr>
          <p:nvPr/>
        </p:nvSpPr>
        <p:spPr>
          <a:xfrm>
            <a:off x="4113365" y="3210013"/>
            <a:ext cx="203672" cy="203672"/>
          </a:xfrm>
          <a:custGeom>
            <a:avLst/>
            <a:gdLst>
              <a:gd name="T0" fmla="*/ 5928 w 11841"/>
              <a:gd name="T1" fmla="*/ 5174 h 11841"/>
              <a:gd name="T2" fmla="*/ 972 w 11841"/>
              <a:gd name="T3" fmla="*/ 218 h 11841"/>
              <a:gd name="T4" fmla="*/ 211 w 11841"/>
              <a:gd name="T5" fmla="*/ 211 h 11841"/>
              <a:gd name="T6" fmla="*/ 218 w 11841"/>
              <a:gd name="T7" fmla="*/ 972 h 11841"/>
              <a:gd name="T8" fmla="*/ 5174 w 11841"/>
              <a:gd name="T9" fmla="*/ 5928 h 11841"/>
              <a:gd name="T10" fmla="*/ 218 w 11841"/>
              <a:gd name="T11" fmla="*/ 10884 h 11841"/>
              <a:gd name="T12" fmla="*/ 224 w 11841"/>
              <a:gd name="T13" fmla="*/ 11632 h 11841"/>
              <a:gd name="T14" fmla="*/ 972 w 11841"/>
              <a:gd name="T15" fmla="*/ 11638 h 11841"/>
              <a:gd name="T16" fmla="*/ 5928 w 11841"/>
              <a:gd name="T17" fmla="*/ 6682 h 11841"/>
              <a:gd name="T18" fmla="*/ 10884 w 11841"/>
              <a:gd name="T19" fmla="*/ 11638 h 11841"/>
              <a:gd name="T20" fmla="*/ 11632 w 11841"/>
              <a:gd name="T21" fmla="*/ 11632 h 11841"/>
              <a:gd name="T22" fmla="*/ 11638 w 11841"/>
              <a:gd name="T23" fmla="*/ 10884 h 11841"/>
              <a:gd name="T24" fmla="*/ 6682 w 11841"/>
              <a:gd name="T25" fmla="*/ 5928 h 11841"/>
              <a:gd name="T26" fmla="*/ 11638 w 11841"/>
              <a:gd name="T27" fmla="*/ 972 h 11841"/>
              <a:gd name="T28" fmla="*/ 11632 w 11841"/>
              <a:gd name="T29" fmla="*/ 224 h 11841"/>
              <a:gd name="T30" fmla="*/ 10884 w 11841"/>
              <a:gd name="T31" fmla="*/ 218 h 11841"/>
              <a:gd name="T32" fmla="*/ 5928 w 11841"/>
              <a:gd name="T33" fmla="*/ 5174 h 118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841" h="11841">
                <a:moveTo>
                  <a:pt x="5928" y="5174"/>
                </a:moveTo>
                <a:lnTo>
                  <a:pt x="972" y="218"/>
                </a:lnTo>
                <a:cubicBezTo>
                  <a:pt x="765" y="3"/>
                  <a:pt x="422" y="0"/>
                  <a:pt x="211" y="211"/>
                </a:cubicBezTo>
                <a:cubicBezTo>
                  <a:pt x="0" y="422"/>
                  <a:pt x="3" y="765"/>
                  <a:pt x="218" y="972"/>
                </a:cubicBezTo>
                <a:lnTo>
                  <a:pt x="5174" y="5928"/>
                </a:lnTo>
                <a:lnTo>
                  <a:pt x="218" y="10884"/>
                </a:lnTo>
                <a:cubicBezTo>
                  <a:pt x="15" y="11094"/>
                  <a:pt x="18" y="11426"/>
                  <a:pt x="224" y="11632"/>
                </a:cubicBezTo>
                <a:cubicBezTo>
                  <a:pt x="430" y="11838"/>
                  <a:pt x="762" y="11841"/>
                  <a:pt x="972" y="11638"/>
                </a:cubicBezTo>
                <a:lnTo>
                  <a:pt x="5928" y="6682"/>
                </a:lnTo>
                <a:lnTo>
                  <a:pt x="10884" y="11638"/>
                </a:lnTo>
                <a:cubicBezTo>
                  <a:pt x="11094" y="11841"/>
                  <a:pt x="11426" y="11838"/>
                  <a:pt x="11632" y="11632"/>
                </a:cubicBezTo>
                <a:cubicBezTo>
                  <a:pt x="11838" y="11426"/>
                  <a:pt x="11841" y="11094"/>
                  <a:pt x="11638" y="10884"/>
                </a:cubicBezTo>
                <a:lnTo>
                  <a:pt x="6682" y="5928"/>
                </a:lnTo>
                <a:lnTo>
                  <a:pt x="11638" y="972"/>
                </a:lnTo>
                <a:cubicBezTo>
                  <a:pt x="11841" y="762"/>
                  <a:pt x="11838" y="430"/>
                  <a:pt x="11632" y="224"/>
                </a:cubicBezTo>
                <a:cubicBezTo>
                  <a:pt x="11426" y="18"/>
                  <a:pt x="11094" y="15"/>
                  <a:pt x="10884" y="218"/>
                </a:cubicBezTo>
                <a:lnTo>
                  <a:pt x="5928" y="51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5" name="iconfont-11592-5504295">
            <a:extLst>
              <a:ext uri="{FF2B5EF4-FFF2-40B4-BE49-F238E27FC236}">
                <a16:creationId xmlns:a16="http://schemas.microsoft.com/office/drawing/2014/main" id="{5E3B2C48-0B56-29A8-4AE4-0DDF4B03A53C}"/>
              </a:ext>
            </a:extLst>
          </p:cNvPr>
          <p:cNvSpPr>
            <a:spLocks noChangeAspect="1"/>
          </p:cNvSpPr>
          <p:nvPr/>
        </p:nvSpPr>
        <p:spPr>
          <a:xfrm>
            <a:off x="5052547" y="3210013"/>
            <a:ext cx="203672" cy="203672"/>
          </a:xfrm>
          <a:custGeom>
            <a:avLst/>
            <a:gdLst>
              <a:gd name="T0" fmla="*/ 5928 w 11841"/>
              <a:gd name="T1" fmla="*/ 5174 h 11841"/>
              <a:gd name="T2" fmla="*/ 972 w 11841"/>
              <a:gd name="T3" fmla="*/ 218 h 11841"/>
              <a:gd name="T4" fmla="*/ 211 w 11841"/>
              <a:gd name="T5" fmla="*/ 211 h 11841"/>
              <a:gd name="T6" fmla="*/ 218 w 11841"/>
              <a:gd name="T7" fmla="*/ 972 h 11841"/>
              <a:gd name="T8" fmla="*/ 5174 w 11841"/>
              <a:gd name="T9" fmla="*/ 5928 h 11841"/>
              <a:gd name="T10" fmla="*/ 218 w 11841"/>
              <a:gd name="T11" fmla="*/ 10884 h 11841"/>
              <a:gd name="T12" fmla="*/ 224 w 11841"/>
              <a:gd name="T13" fmla="*/ 11632 h 11841"/>
              <a:gd name="T14" fmla="*/ 972 w 11841"/>
              <a:gd name="T15" fmla="*/ 11638 h 11841"/>
              <a:gd name="T16" fmla="*/ 5928 w 11841"/>
              <a:gd name="T17" fmla="*/ 6682 h 11841"/>
              <a:gd name="T18" fmla="*/ 10884 w 11841"/>
              <a:gd name="T19" fmla="*/ 11638 h 11841"/>
              <a:gd name="T20" fmla="*/ 11632 w 11841"/>
              <a:gd name="T21" fmla="*/ 11632 h 11841"/>
              <a:gd name="T22" fmla="*/ 11638 w 11841"/>
              <a:gd name="T23" fmla="*/ 10884 h 11841"/>
              <a:gd name="T24" fmla="*/ 6682 w 11841"/>
              <a:gd name="T25" fmla="*/ 5928 h 11841"/>
              <a:gd name="T26" fmla="*/ 11638 w 11841"/>
              <a:gd name="T27" fmla="*/ 972 h 11841"/>
              <a:gd name="T28" fmla="*/ 11632 w 11841"/>
              <a:gd name="T29" fmla="*/ 224 h 11841"/>
              <a:gd name="T30" fmla="*/ 10884 w 11841"/>
              <a:gd name="T31" fmla="*/ 218 h 11841"/>
              <a:gd name="T32" fmla="*/ 5928 w 11841"/>
              <a:gd name="T33" fmla="*/ 5174 h 118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841" h="11841">
                <a:moveTo>
                  <a:pt x="5928" y="5174"/>
                </a:moveTo>
                <a:lnTo>
                  <a:pt x="972" y="218"/>
                </a:lnTo>
                <a:cubicBezTo>
                  <a:pt x="765" y="3"/>
                  <a:pt x="422" y="0"/>
                  <a:pt x="211" y="211"/>
                </a:cubicBezTo>
                <a:cubicBezTo>
                  <a:pt x="0" y="422"/>
                  <a:pt x="3" y="765"/>
                  <a:pt x="218" y="972"/>
                </a:cubicBezTo>
                <a:lnTo>
                  <a:pt x="5174" y="5928"/>
                </a:lnTo>
                <a:lnTo>
                  <a:pt x="218" y="10884"/>
                </a:lnTo>
                <a:cubicBezTo>
                  <a:pt x="15" y="11094"/>
                  <a:pt x="18" y="11426"/>
                  <a:pt x="224" y="11632"/>
                </a:cubicBezTo>
                <a:cubicBezTo>
                  <a:pt x="430" y="11838"/>
                  <a:pt x="762" y="11841"/>
                  <a:pt x="972" y="11638"/>
                </a:cubicBezTo>
                <a:lnTo>
                  <a:pt x="5928" y="6682"/>
                </a:lnTo>
                <a:lnTo>
                  <a:pt x="10884" y="11638"/>
                </a:lnTo>
                <a:cubicBezTo>
                  <a:pt x="11094" y="11841"/>
                  <a:pt x="11426" y="11838"/>
                  <a:pt x="11632" y="11632"/>
                </a:cubicBezTo>
                <a:cubicBezTo>
                  <a:pt x="11838" y="11426"/>
                  <a:pt x="11841" y="11094"/>
                  <a:pt x="11638" y="10884"/>
                </a:cubicBezTo>
                <a:lnTo>
                  <a:pt x="6682" y="5928"/>
                </a:lnTo>
                <a:lnTo>
                  <a:pt x="11638" y="972"/>
                </a:lnTo>
                <a:cubicBezTo>
                  <a:pt x="11841" y="762"/>
                  <a:pt x="11838" y="430"/>
                  <a:pt x="11632" y="224"/>
                </a:cubicBezTo>
                <a:cubicBezTo>
                  <a:pt x="11426" y="18"/>
                  <a:pt x="11094" y="15"/>
                  <a:pt x="10884" y="218"/>
                </a:cubicBezTo>
                <a:lnTo>
                  <a:pt x="5928" y="51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6" name="iconfont-11592-5504295">
            <a:extLst>
              <a:ext uri="{FF2B5EF4-FFF2-40B4-BE49-F238E27FC236}">
                <a16:creationId xmlns:a16="http://schemas.microsoft.com/office/drawing/2014/main" id="{AFED70A3-F24C-40BB-F47C-3D0C6E2E3EA8}"/>
              </a:ext>
            </a:extLst>
          </p:cNvPr>
          <p:cNvSpPr>
            <a:spLocks noChangeAspect="1"/>
          </p:cNvSpPr>
          <p:nvPr/>
        </p:nvSpPr>
        <p:spPr>
          <a:xfrm>
            <a:off x="5052547" y="2521620"/>
            <a:ext cx="203672" cy="203672"/>
          </a:xfrm>
          <a:custGeom>
            <a:avLst/>
            <a:gdLst>
              <a:gd name="T0" fmla="*/ 5928 w 11841"/>
              <a:gd name="T1" fmla="*/ 5174 h 11841"/>
              <a:gd name="T2" fmla="*/ 972 w 11841"/>
              <a:gd name="T3" fmla="*/ 218 h 11841"/>
              <a:gd name="T4" fmla="*/ 211 w 11841"/>
              <a:gd name="T5" fmla="*/ 211 h 11841"/>
              <a:gd name="T6" fmla="*/ 218 w 11841"/>
              <a:gd name="T7" fmla="*/ 972 h 11841"/>
              <a:gd name="T8" fmla="*/ 5174 w 11841"/>
              <a:gd name="T9" fmla="*/ 5928 h 11841"/>
              <a:gd name="T10" fmla="*/ 218 w 11841"/>
              <a:gd name="T11" fmla="*/ 10884 h 11841"/>
              <a:gd name="T12" fmla="*/ 224 w 11841"/>
              <a:gd name="T13" fmla="*/ 11632 h 11841"/>
              <a:gd name="T14" fmla="*/ 972 w 11841"/>
              <a:gd name="T15" fmla="*/ 11638 h 11841"/>
              <a:gd name="T16" fmla="*/ 5928 w 11841"/>
              <a:gd name="T17" fmla="*/ 6682 h 11841"/>
              <a:gd name="T18" fmla="*/ 10884 w 11841"/>
              <a:gd name="T19" fmla="*/ 11638 h 11841"/>
              <a:gd name="T20" fmla="*/ 11632 w 11841"/>
              <a:gd name="T21" fmla="*/ 11632 h 11841"/>
              <a:gd name="T22" fmla="*/ 11638 w 11841"/>
              <a:gd name="T23" fmla="*/ 10884 h 11841"/>
              <a:gd name="T24" fmla="*/ 6682 w 11841"/>
              <a:gd name="T25" fmla="*/ 5928 h 11841"/>
              <a:gd name="T26" fmla="*/ 11638 w 11841"/>
              <a:gd name="T27" fmla="*/ 972 h 11841"/>
              <a:gd name="T28" fmla="*/ 11632 w 11841"/>
              <a:gd name="T29" fmla="*/ 224 h 11841"/>
              <a:gd name="T30" fmla="*/ 10884 w 11841"/>
              <a:gd name="T31" fmla="*/ 218 h 11841"/>
              <a:gd name="T32" fmla="*/ 5928 w 11841"/>
              <a:gd name="T33" fmla="*/ 5174 h 118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841" h="11841">
                <a:moveTo>
                  <a:pt x="5928" y="5174"/>
                </a:moveTo>
                <a:lnTo>
                  <a:pt x="972" y="218"/>
                </a:lnTo>
                <a:cubicBezTo>
                  <a:pt x="765" y="3"/>
                  <a:pt x="422" y="0"/>
                  <a:pt x="211" y="211"/>
                </a:cubicBezTo>
                <a:cubicBezTo>
                  <a:pt x="0" y="422"/>
                  <a:pt x="3" y="765"/>
                  <a:pt x="218" y="972"/>
                </a:cubicBezTo>
                <a:lnTo>
                  <a:pt x="5174" y="5928"/>
                </a:lnTo>
                <a:lnTo>
                  <a:pt x="218" y="10884"/>
                </a:lnTo>
                <a:cubicBezTo>
                  <a:pt x="15" y="11094"/>
                  <a:pt x="18" y="11426"/>
                  <a:pt x="224" y="11632"/>
                </a:cubicBezTo>
                <a:cubicBezTo>
                  <a:pt x="430" y="11838"/>
                  <a:pt x="762" y="11841"/>
                  <a:pt x="972" y="11638"/>
                </a:cubicBezTo>
                <a:lnTo>
                  <a:pt x="5928" y="6682"/>
                </a:lnTo>
                <a:lnTo>
                  <a:pt x="10884" y="11638"/>
                </a:lnTo>
                <a:cubicBezTo>
                  <a:pt x="11094" y="11841"/>
                  <a:pt x="11426" y="11838"/>
                  <a:pt x="11632" y="11632"/>
                </a:cubicBezTo>
                <a:cubicBezTo>
                  <a:pt x="11838" y="11426"/>
                  <a:pt x="11841" y="11094"/>
                  <a:pt x="11638" y="10884"/>
                </a:cubicBezTo>
                <a:lnTo>
                  <a:pt x="6682" y="5928"/>
                </a:lnTo>
                <a:lnTo>
                  <a:pt x="11638" y="972"/>
                </a:lnTo>
                <a:cubicBezTo>
                  <a:pt x="11841" y="762"/>
                  <a:pt x="11838" y="430"/>
                  <a:pt x="11632" y="224"/>
                </a:cubicBezTo>
                <a:cubicBezTo>
                  <a:pt x="11426" y="18"/>
                  <a:pt x="11094" y="15"/>
                  <a:pt x="10884" y="218"/>
                </a:cubicBezTo>
                <a:lnTo>
                  <a:pt x="5928" y="51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87E0170-22D2-A4C8-19BD-B747C3F39636}"/>
              </a:ext>
            </a:extLst>
          </p:cNvPr>
          <p:cNvSpPr txBox="1">
            <a:spLocks/>
          </p:cNvSpPr>
          <p:nvPr/>
        </p:nvSpPr>
        <p:spPr>
          <a:xfrm>
            <a:off x="735133" y="830867"/>
            <a:ext cx="10928466" cy="58446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64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9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bg1"/>
                </a:solidFill>
              </a:rPr>
              <a:t>以终为始：数据存储实体视角可信检测实践</a:t>
            </a:r>
          </a:p>
        </p:txBody>
      </p:sp>
    </p:spTree>
    <p:extLst>
      <p:ext uri="{BB962C8B-B14F-4D97-AF65-F5344CB8AC3E}">
        <p14:creationId xmlns:p14="http://schemas.microsoft.com/office/powerpoint/2010/main" val="4200586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F4D3ABA0-6836-8429-073D-E3FB90D541B4}"/>
              </a:ext>
            </a:extLst>
          </p:cNvPr>
          <p:cNvGrpSpPr/>
          <p:nvPr/>
        </p:nvGrpSpPr>
        <p:grpSpPr>
          <a:xfrm>
            <a:off x="3928232" y="1418961"/>
            <a:ext cx="1287539" cy="1283627"/>
            <a:chOff x="4951520" y="1294780"/>
            <a:chExt cx="2288959" cy="228200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A9B45ED-32C9-D02D-06E0-DCC7FF772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520" y="1294780"/>
              <a:ext cx="2288959" cy="2282002"/>
            </a:xfrm>
            <a:prstGeom prst="rect">
              <a:avLst/>
            </a:prstGeom>
          </p:spPr>
        </p:pic>
        <p:sp>
          <p:nvSpPr>
            <p:cNvPr id="5" name="28pt | 内容简介，关键词等等 Our businesses comprised core commerce, cloud computing, digital media and entertainment. We enable businesses to transform the way they market, sell, operate and improve their efficiencies.">
              <a:extLst>
                <a:ext uri="{FF2B5EF4-FFF2-40B4-BE49-F238E27FC236}">
                  <a16:creationId xmlns:a16="http://schemas.microsoft.com/office/drawing/2014/main" id="{3344C997-E1CA-A831-F033-559CAC750F2D}"/>
                </a:ext>
              </a:extLst>
            </p:cNvPr>
            <p:cNvSpPr txBox="1"/>
            <p:nvPr/>
          </p:nvSpPr>
          <p:spPr>
            <a:xfrm>
              <a:off x="5323085" y="2216317"/>
              <a:ext cx="1545830" cy="69849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4" tIns="40184" rIns="40184" bIns="40184">
              <a:spAutoFit/>
            </a:bodyPr>
            <a:lstStyle>
              <a:lvl1pPr algn="l">
                <a:defRPr sz="2800" b="0">
                  <a:solidFill>
                    <a:srgbClr val="EC6C01"/>
                  </a:solidFill>
                  <a:latin typeface="Alibaba PuHuiTi R"/>
                  <a:ea typeface="Alibaba PuHuiTi R"/>
                  <a:cs typeface="Alibaba PuHuiTi R"/>
                  <a:sym typeface="Alibaba PuHuiTi"/>
                </a:defRPr>
              </a:lvl1pPr>
            </a:lstStyle>
            <a:p>
              <a:pPr algn="ctr"/>
              <a:r>
                <a:rPr lang="zh-CN" altLang="en-US" sz="1013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基础资源服务应用</a:t>
              </a:r>
              <a:endParaRPr sz="1013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F378B096-961F-CC45-3571-71EB753D69AC}"/>
              </a:ext>
            </a:extLst>
          </p:cNvPr>
          <p:cNvGrpSpPr/>
          <p:nvPr/>
        </p:nvGrpSpPr>
        <p:grpSpPr>
          <a:xfrm>
            <a:off x="3047603" y="2702586"/>
            <a:ext cx="1287539" cy="1283627"/>
            <a:chOff x="4951520" y="1294780"/>
            <a:chExt cx="2288959" cy="228200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7814F34-2AE6-EC3A-25DC-5F60A0173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520" y="1294780"/>
              <a:ext cx="2288959" cy="2282002"/>
            </a:xfrm>
            <a:prstGeom prst="rect">
              <a:avLst/>
            </a:prstGeom>
          </p:spPr>
        </p:pic>
        <p:sp>
          <p:nvSpPr>
            <p:cNvPr id="8" name="28pt | 内容简介，关键词等等 Our businesses comprised core commerce, cloud computing, digital media and entertainment. We enable businesses to transform the way they market, sell, operate and improve their efficiencies.">
              <a:extLst>
                <a:ext uri="{FF2B5EF4-FFF2-40B4-BE49-F238E27FC236}">
                  <a16:creationId xmlns:a16="http://schemas.microsoft.com/office/drawing/2014/main" id="{48770765-254E-7E5B-7849-97217C06BD7D}"/>
                </a:ext>
              </a:extLst>
            </p:cNvPr>
            <p:cNvSpPr txBox="1"/>
            <p:nvPr/>
          </p:nvSpPr>
          <p:spPr>
            <a:xfrm>
              <a:off x="5323085" y="2216317"/>
              <a:ext cx="1545830" cy="69849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4" tIns="40184" rIns="40184" bIns="40184">
              <a:spAutoFit/>
            </a:bodyPr>
            <a:lstStyle>
              <a:lvl1pPr algn="l">
                <a:defRPr sz="2800" b="0">
                  <a:solidFill>
                    <a:srgbClr val="EC6C01"/>
                  </a:solidFill>
                  <a:latin typeface="Alibaba PuHuiTi R"/>
                  <a:ea typeface="Alibaba PuHuiTi R"/>
                  <a:cs typeface="Alibaba PuHuiTi R"/>
                  <a:sym typeface="Alibaba PuHuiTi"/>
                </a:defRPr>
              </a:lvl1pPr>
            </a:lstStyle>
            <a:p>
              <a:pPr algn="ctr"/>
              <a:r>
                <a:rPr lang="zh-CN" altLang="en-US" sz="1013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数据资源服务应用</a:t>
              </a:r>
              <a:endParaRPr sz="1013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A7271359-DC06-A58F-E051-DDDE794D587C}"/>
              </a:ext>
            </a:extLst>
          </p:cNvPr>
          <p:cNvGrpSpPr/>
          <p:nvPr/>
        </p:nvGrpSpPr>
        <p:grpSpPr>
          <a:xfrm>
            <a:off x="4808862" y="2697620"/>
            <a:ext cx="1287539" cy="1283627"/>
            <a:chOff x="4951520" y="1294780"/>
            <a:chExt cx="2288959" cy="2282002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EBC8F4DA-82AA-356C-9D43-226B49828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520" y="1294780"/>
              <a:ext cx="2288959" cy="2282002"/>
            </a:xfrm>
            <a:prstGeom prst="rect">
              <a:avLst/>
            </a:prstGeom>
          </p:spPr>
        </p:pic>
        <p:sp>
          <p:nvSpPr>
            <p:cNvPr id="11" name="28pt | 内容简介，关键词等等 Our businesses comprised core commerce, cloud computing, digital media and entertainment. We enable businesses to transform the way they market, sell, operate and improve their efficiencies.">
              <a:extLst>
                <a:ext uri="{FF2B5EF4-FFF2-40B4-BE49-F238E27FC236}">
                  <a16:creationId xmlns:a16="http://schemas.microsoft.com/office/drawing/2014/main" id="{40D6DC2C-3E66-D90E-34E9-775E575BEF6A}"/>
                </a:ext>
              </a:extLst>
            </p:cNvPr>
            <p:cNvSpPr txBox="1"/>
            <p:nvPr/>
          </p:nvSpPr>
          <p:spPr>
            <a:xfrm>
              <a:off x="5323085" y="2216317"/>
              <a:ext cx="1545830" cy="69849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4" tIns="40184" rIns="40184" bIns="40184">
              <a:spAutoFit/>
            </a:bodyPr>
            <a:lstStyle>
              <a:lvl1pPr algn="l">
                <a:defRPr sz="2800" b="0">
                  <a:solidFill>
                    <a:srgbClr val="EC6C01"/>
                  </a:solidFill>
                  <a:latin typeface="Alibaba PuHuiTi R"/>
                  <a:ea typeface="Alibaba PuHuiTi R"/>
                  <a:cs typeface="Alibaba PuHuiTi R"/>
                  <a:sym typeface="Alibaba PuHuiTi"/>
                </a:defRPr>
              </a:lvl1pPr>
            </a:lstStyle>
            <a:p>
              <a:pPr algn="ctr"/>
              <a:r>
                <a:rPr lang="zh-CN" altLang="en-US" sz="1013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业务小二后台应用</a:t>
              </a:r>
              <a:endParaRPr sz="1013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3B537D3-2729-879E-DAAA-BB847C0DD2B1}"/>
              </a:ext>
            </a:extLst>
          </p:cNvPr>
          <p:cNvGrpSpPr/>
          <p:nvPr/>
        </p:nvGrpSpPr>
        <p:grpSpPr>
          <a:xfrm>
            <a:off x="3928232" y="2327400"/>
            <a:ext cx="1287539" cy="1283627"/>
            <a:chOff x="4951520" y="1294780"/>
            <a:chExt cx="2288959" cy="228200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FBE3040E-DCEA-3A73-2FA8-57718326C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520" y="1294780"/>
              <a:ext cx="2288959" cy="2282002"/>
            </a:xfrm>
            <a:prstGeom prst="rect">
              <a:avLst/>
            </a:prstGeom>
          </p:spPr>
        </p:pic>
        <p:sp>
          <p:nvSpPr>
            <p:cNvPr id="14" name="28pt | 内容简介，关键词等等 Our businesses comprised core commerce, cloud computing, digital media and entertainment. We enable businesses to transform the way they market, sell, operate and improve their efficiencies.">
              <a:extLst>
                <a:ext uri="{FF2B5EF4-FFF2-40B4-BE49-F238E27FC236}">
                  <a16:creationId xmlns:a16="http://schemas.microsoft.com/office/drawing/2014/main" id="{3F3135A1-BBD8-4C94-10E8-5DA393CB859D}"/>
                </a:ext>
              </a:extLst>
            </p:cNvPr>
            <p:cNvSpPr txBox="1"/>
            <p:nvPr/>
          </p:nvSpPr>
          <p:spPr>
            <a:xfrm>
              <a:off x="5323085" y="2216317"/>
              <a:ext cx="1545830" cy="4213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4" tIns="40184" rIns="40184" bIns="40184">
              <a:spAutoFit/>
            </a:bodyPr>
            <a:lstStyle>
              <a:lvl1pPr algn="l">
                <a:defRPr sz="2800" b="0">
                  <a:solidFill>
                    <a:srgbClr val="EC6C01"/>
                  </a:solidFill>
                  <a:latin typeface="Alibaba PuHuiTi R"/>
                  <a:ea typeface="Alibaba PuHuiTi R"/>
                  <a:cs typeface="Alibaba PuHuiTi R"/>
                  <a:sym typeface="Alibaba PuHuiTi"/>
                </a:defRPr>
              </a:lvl1pPr>
            </a:lstStyle>
            <a:p>
              <a:pPr algn="ctr"/>
              <a:r>
                <a:rPr lang="zh-CN" altLang="en-US" sz="1013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大量敏感数据</a:t>
              </a:r>
              <a:endParaRPr sz="1013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98861C49-2E8A-A32D-8B7F-E4D643BBC2EB}"/>
              </a:ext>
            </a:extLst>
          </p:cNvPr>
          <p:cNvSpPr txBox="1">
            <a:spLocks/>
          </p:cNvSpPr>
          <p:nvPr/>
        </p:nvSpPr>
        <p:spPr>
          <a:xfrm>
            <a:off x="735133" y="830867"/>
            <a:ext cx="10928466" cy="58446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64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9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bg1"/>
                </a:solidFill>
              </a:rPr>
              <a:t>风险牵引：办公网应用可信检测实践</a:t>
            </a:r>
          </a:p>
        </p:txBody>
      </p:sp>
    </p:spTree>
    <p:extLst>
      <p:ext uri="{BB962C8B-B14F-4D97-AF65-F5344CB8AC3E}">
        <p14:creationId xmlns:p14="http://schemas.microsoft.com/office/powerpoint/2010/main" val="190984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92489A54-CAC5-AE9F-C1BA-288FC7D7D9F3}"/>
              </a:ext>
            </a:extLst>
          </p:cNvPr>
          <p:cNvSpPr txBox="1"/>
          <p:nvPr/>
        </p:nvSpPr>
        <p:spPr>
          <a:xfrm>
            <a:off x="1767746" y="2221636"/>
            <a:ext cx="969842" cy="237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0184" tIns="40184" rIns="40184" bIns="40184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zh-CN" altLang="en-US" sz="1013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用户</a:t>
            </a:r>
            <a:endParaRPr sz="1013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man-bust_83036">
            <a:extLst>
              <a:ext uri="{FF2B5EF4-FFF2-40B4-BE49-F238E27FC236}">
                <a16:creationId xmlns:a16="http://schemas.microsoft.com/office/drawing/2014/main" id="{39C4B557-347C-569C-7D27-7DAB666A6406}"/>
              </a:ext>
            </a:extLst>
          </p:cNvPr>
          <p:cNvSpPr>
            <a:spLocks noChangeAspect="1"/>
          </p:cNvSpPr>
          <p:nvPr/>
        </p:nvSpPr>
        <p:spPr>
          <a:xfrm>
            <a:off x="1733537" y="2567969"/>
            <a:ext cx="325118" cy="342948"/>
          </a:xfrm>
          <a:custGeom>
            <a:avLst/>
            <a:gdLst>
              <a:gd name="T0" fmla="*/ 1801 w 3602"/>
              <a:gd name="T1" fmla="*/ 1492 h 3805"/>
              <a:gd name="T2" fmla="*/ 2547 w 3602"/>
              <a:gd name="T3" fmla="*/ 746 h 3805"/>
              <a:gd name="T4" fmla="*/ 1801 w 3602"/>
              <a:gd name="T5" fmla="*/ 0 h 3805"/>
              <a:gd name="T6" fmla="*/ 1188 w 3602"/>
              <a:gd name="T7" fmla="*/ 322 h 3805"/>
              <a:gd name="T8" fmla="*/ 1178 w 3602"/>
              <a:gd name="T9" fmla="*/ 337 h 3805"/>
              <a:gd name="T10" fmla="*/ 1056 w 3602"/>
              <a:gd name="T11" fmla="*/ 746 h 3805"/>
              <a:gd name="T12" fmla="*/ 1801 w 3602"/>
              <a:gd name="T13" fmla="*/ 1492 h 3805"/>
              <a:gd name="T14" fmla="*/ 1314 w 3602"/>
              <a:gd name="T15" fmla="*/ 612 h 3805"/>
              <a:gd name="T16" fmla="*/ 1801 w 3602"/>
              <a:gd name="T17" fmla="*/ 793 h 3805"/>
              <a:gd name="T18" fmla="*/ 2052 w 3602"/>
              <a:gd name="T19" fmla="*/ 750 h 3805"/>
              <a:gd name="T20" fmla="*/ 2125 w 3602"/>
              <a:gd name="T21" fmla="*/ 597 h 3805"/>
              <a:gd name="T22" fmla="*/ 1971 w 3602"/>
              <a:gd name="T23" fmla="*/ 524 h 3805"/>
              <a:gd name="T24" fmla="*/ 1801 w 3602"/>
              <a:gd name="T25" fmla="*/ 553 h 3805"/>
              <a:gd name="T26" fmla="*/ 1436 w 3602"/>
              <a:gd name="T27" fmla="*/ 397 h 3805"/>
              <a:gd name="T28" fmla="*/ 1801 w 3602"/>
              <a:gd name="T29" fmla="*/ 240 h 3805"/>
              <a:gd name="T30" fmla="*/ 2307 w 3602"/>
              <a:gd name="T31" fmla="*/ 746 h 3805"/>
              <a:gd name="T32" fmla="*/ 1801 w 3602"/>
              <a:gd name="T33" fmla="*/ 1252 h 3805"/>
              <a:gd name="T34" fmla="*/ 1296 w 3602"/>
              <a:gd name="T35" fmla="*/ 746 h 3805"/>
              <a:gd name="T36" fmla="*/ 1314 w 3602"/>
              <a:gd name="T37" fmla="*/ 612 h 3805"/>
              <a:gd name="T38" fmla="*/ 2544 w 3602"/>
              <a:gd name="T39" fmla="*/ 2806 h 3805"/>
              <a:gd name="T40" fmla="*/ 2544 w 3602"/>
              <a:gd name="T41" fmla="*/ 3669 h 3805"/>
              <a:gd name="T42" fmla="*/ 2544 w 3602"/>
              <a:gd name="T43" fmla="*/ 3669 h 3805"/>
              <a:gd name="T44" fmla="*/ 2424 w 3602"/>
              <a:gd name="T45" fmla="*/ 3789 h 3805"/>
              <a:gd name="T46" fmla="*/ 2422 w 3602"/>
              <a:gd name="T47" fmla="*/ 3789 h 3805"/>
              <a:gd name="T48" fmla="*/ 1181 w 3602"/>
              <a:gd name="T49" fmla="*/ 3789 h 3805"/>
              <a:gd name="T50" fmla="*/ 1106 w 3602"/>
              <a:gd name="T51" fmla="*/ 3764 h 3805"/>
              <a:gd name="T52" fmla="*/ 1059 w 3602"/>
              <a:gd name="T53" fmla="*/ 3669 h 3805"/>
              <a:gd name="T54" fmla="*/ 1059 w 3602"/>
              <a:gd name="T55" fmla="*/ 3666 h 3805"/>
              <a:gd name="T56" fmla="*/ 1059 w 3602"/>
              <a:gd name="T57" fmla="*/ 2806 h 3805"/>
              <a:gd name="T58" fmla="*/ 1179 w 3602"/>
              <a:gd name="T59" fmla="*/ 2686 h 3805"/>
              <a:gd name="T60" fmla="*/ 1299 w 3602"/>
              <a:gd name="T61" fmla="*/ 2806 h 3805"/>
              <a:gd name="T62" fmla="*/ 1299 w 3602"/>
              <a:gd name="T63" fmla="*/ 3549 h 3805"/>
              <a:gd name="T64" fmla="*/ 2304 w 3602"/>
              <a:gd name="T65" fmla="*/ 3549 h 3805"/>
              <a:gd name="T66" fmla="*/ 2304 w 3602"/>
              <a:gd name="T67" fmla="*/ 2806 h 3805"/>
              <a:gd name="T68" fmla="*/ 2424 w 3602"/>
              <a:gd name="T69" fmla="*/ 2686 h 3805"/>
              <a:gd name="T70" fmla="*/ 2544 w 3602"/>
              <a:gd name="T71" fmla="*/ 2806 h 3805"/>
              <a:gd name="T72" fmla="*/ 3514 w 3602"/>
              <a:gd name="T73" fmla="*/ 3779 h 3805"/>
              <a:gd name="T74" fmla="*/ 3466 w 3602"/>
              <a:gd name="T75" fmla="*/ 3789 h 3805"/>
              <a:gd name="T76" fmla="*/ 3356 w 3602"/>
              <a:gd name="T77" fmla="*/ 3716 h 3805"/>
              <a:gd name="T78" fmla="*/ 2971 w 3602"/>
              <a:gd name="T79" fmla="*/ 2825 h 3805"/>
              <a:gd name="T80" fmla="*/ 2057 w 3602"/>
              <a:gd name="T81" fmla="*/ 2063 h 3805"/>
              <a:gd name="T82" fmla="*/ 1546 w 3602"/>
              <a:gd name="T83" fmla="*/ 2063 h 3805"/>
              <a:gd name="T84" fmla="*/ 632 w 3602"/>
              <a:gd name="T85" fmla="*/ 2825 h 3805"/>
              <a:gd name="T86" fmla="*/ 247 w 3602"/>
              <a:gd name="T87" fmla="*/ 3716 h 3805"/>
              <a:gd name="T88" fmla="*/ 89 w 3602"/>
              <a:gd name="T89" fmla="*/ 3779 h 3805"/>
              <a:gd name="T90" fmla="*/ 27 w 3602"/>
              <a:gd name="T91" fmla="*/ 3621 h 3805"/>
              <a:gd name="T92" fmla="*/ 411 w 3602"/>
              <a:gd name="T93" fmla="*/ 2730 h 3805"/>
              <a:gd name="T94" fmla="*/ 810 w 3602"/>
              <a:gd name="T95" fmla="*/ 2111 h 3805"/>
              <a:gd name="T96" fmla="*/ 1546 w 3602"/>
              <a:gd name="T97" fmla="*/ 1823 h 3805"/>
              <a:gd name="T98" fmla="*/ 2057 w 3602"/>
              <a:gd name="T99" fmla="*/ 1823 h 3805"/>
              <a:gd name="T100" fmla="*/ 2793 w 3602"/>
              <a:gd name="T101" fmla="*/ 2111 h 3805"/>
              <a:gd name="T102" fmla="*/ 3191 w 3602"/>
              <a:gd name="T103" fmla="*/ 2730 h 3805"/>
              <a:gd name="T104" fmla="*/ 3576 w 3602"/>
              <a:gd name="T105" fmla="*/ 3621 h 3805"/>
              <a:gd name="T106" fmla="*/ 3514 w 3602"/>
              <a:gd name="T107" fmla="*/ 3779 h 38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602" h="3805">
                <a:moveTo>
                  <a:pt x="1801" y="1492"/>
                </a:moveTo>
                <a:cubicBezTo>
                  <a:pt x="2213" y="1492"/>
                  <a:pt x="2547" y="1157"/>
                  <a:pt x="2547" y="746"/>
                </a:cubicBezTo>
                <a:cubicBezTo>
                  <a:pt x="2547" y="335"/>
                  <a:pt x="2213" y="0"/>
                  <a:pt x="1801" y="0"/>
                </a:cubicBezTo>
                <a:cubicBezTo>
                  <a:pt x="1548" y="0"/>
                  <a:pt x="1323" y="127"/>
                  <a:pt x="1188" y="322"/>
                </a:cubicBezTo>
                <a:cubicBezTo>
                  <a:pt x="1184" y="327"/>
                  <a:pt x="1181" y="332"/>
                  <a:pt x="1178" y="337"/>
                </a:cubicBezTo>
                <a:cubicBezTo>
                  <a:pt x="1101" y="455"/>
                  <a:pt x="1056" y="595"/>
                  <a:pt x="1056" y="746"/>
                </a:cubicBezTo>
                <a:cubicBezTo>
                  <a:pt x="1056" y="1157"/>
                  <a:pt x="1390" y="1492"/>
                  <a:pt x="1801" y="1492"/>
                </a:cubicBezTo>
                <a:close/>
                <a:moveTo>
                  <a:pt x="1314" y="612"/>
                </a:moveTo>
                <a:cubicBezTo>
                  <a:pt x="1448" y="727"/>
                  <a:pt x="1620" y="793"/>
                  <a:pt x="1801" y="793"/>
                </a:cubicBezTo>
                <a:cubicBezTo>
                  <a:pt x="1887" y="793"/>
                  <a:pt x="1972" y="778"/>
                  <a:pt x="2052" y="750"/>
                </a:cubicBezTo>
                <a:cubicBezTo>
                  <a:pt x="2114" y="728"/>
                  <a:pt x="2147" y="659"/>
                  <a:pt x="2125" y="597"/>
                </a:cubicBezTo>
                <a:cubicBezTo>
                  <a:pt x="2102" y="534"/>
                  <a:pt x="2034" y="502"/>
                  <a:pt x="1971" y="524"/>
                </a:cubicBezTo>
                <a:cubicBezTo>
                  <a:pt x="1917" y="543"/>
                  <a:pt x="1860" y="553"/>
                  <a:pt x="1801" y="553"/>
                </a:cubicBezTo>
                <a:cubicBezTo>
                  <a:pt x="1662" y="553"/>
                  <a:pt x="1530" y="496"/>
                  <a:pt x="1436" y="397"/>
                </a:cubicBezTo>
                <a:cubicBezTo>
                  <a:pt x="1528" y="300"/>
                  <a:pt x="1658" y="240"/>
                  <a:pt x="1801" y="240"/>
                </a:cubicBezTo>
                <a:cubicBezTo>
                  <a:pt x="2080" y="240"/>
                  <a:pt x="2307" y="467"/>
                  <a:pt x="2307" y="746"/>
                </a:cubicBezTo>
                <a:cubicBezTo>
                  <a:pt x="2307" y="1025"/>
                  <a:pt x="2080" y="1252"/>
                  <a:pt x="1801" y="1252"/>
                </a:cubicBezTo>
                <a:cubicBezTo>
                  <a:pt x="1523" y="1252"/>
                  <a:pt x="1296" y="1025"/>
                  <a:pt x="1296" y="746"/>
                </a:cubicBezTo>
                <a:cubicBezTo>
                  <a:pt x="1296" y="699"/>
                  <a:pt x="1302" y="654"/>
                  <a:pt x="1314" y="612"/>
                </a:cubicBezTo>
                <a:close/>
                <a:moveTo>
                  <a:pt x="2544" y="2806"/>
                </a:moveTo>
                <a:lnTo>
                  <a:pt x="2544" y="3669"/>
                </a:lnTo>
                <a:lnTo>
                  <a:pt x="2544" y="3669"/>
                </a:lnTo>
                <a:cubicBezTo>
                  <a:pt x="2544" y="3735"/>
                  <a:pt x="2490" y="3789"/>
                  <a:pt x="2424" y="3789"/>
                </a:cubicBezTo>
                <a:cubicBezTo>
                  <a:pt x="2423" y="3789"/>
                  <a:pt x="2422" y="3789"/>
                  <a:pt x="2422" y="3789"/>
                </a:cubicBezTo>
                <a:lnTo>
                  <a:pt x="1181" y="3789"/>
                </a:lnTo>
                <a:cubicBezTo>
                  <a:pt x="1153" y="3789"/>
                  <a:pt x="1127" y="3780"/>
                  <a:pt x="1106" y="3764"/>
                </a:cubicBezTo>
                <a:cubicBezTo>
                  <a:pt x="1077" y="3742"/>
                  <a:pt x="1059" y="3708"/>
                  <a:pt x="1059" y="3669"/>
                </a:cubicBezTo>
                <a:cubicBezTo>
                  <a:pt x="1059" y="3668"/>
                  <a:pt x="1059" y="3667"/>
                  <a:pt x="1059" y="3666"/>
                </a:cubicBezTo>
                <a:lnTo>
                  <a:pt x="1059" y="2806"/>
                </a:lnTo>
                <a:cubicBezTo>
                  <a:pt x="1059" y="2740"/>
                  <a:pt x="1113" y="2686"/>
                  <a:pt x="1179" y="2686"/>
                </a:cubicBezTo>
                <a:cubicBezTo>
                  <a:pt x="1245" y="2686"/>
                  <a:pt x="1299" y="2740"/>
                  <a:pt x="1299" y="2806"/>
                </a:cubicBezTo>
                <a:lnTo>
                  <a:pt x="1299" y="3549"/>
                </a:lnTo>
                <a:lnTo>
                  <a:pt x="2304" y="3549"/>
                </a:lnTo>
                <a:lnTo>
                  <a:pt x="2304" y="2806"/>
                </a:lnTo>
                <a:cubicBezTo>
                  <a:pt x="2304" y="2740"/>
                  <a:pt x="2358" y="2686"/>
                  <a:pt x="2424" y="2686"/>
                </a:cubicBezTo>
                <a:cubicBezTo>
                  <a:pt x="2490" y="2686"/>
                  <a:pt x="2544" y="2740"/>
                  <a:pt x="2544" y="2806"/>
                </a:cubicBezTo>
                <a:close/>
                <a:moveTo>
                  <a:pt x="3514" y="3779"/>
                </a:moveTo>
                <a:cubicBezTo>
                  <a:pt x="3498" y="3786"/>
                  <a:pt x="3482" y="3789"/>
                  <a:pt x="3466" y="3789"/>
                </a:cubicBezTo>
                <a:cubicBezTo>
                  <a:pt x="3420" y="3789"/>
                  <a:pt x="3375" y="3762"/>
                  <a:pt x="3356" y="3716"/>
                </a:cubicBezTo>
                <a:lnTo>
                  <a:pt x="2971" y="2825"/>
                </a:lnTo>
                <a:cubicBezTo>
                  <a:pt x="2740" y="2291"/>
                  <a:pt x="2467" y="2063"/>
                  <a:pt x="2057" y="2063"/>
                </a:cubicBezTo>
                <a:lnTo>
                  <a:pt x="1546" y="2063"/>
                </a:lnTo>
                <a:cubicBezTo>
                  <a:pt x="1136" y="2063"/>
                  <a:pt x="862" y="2291"/>
                  <a:pt x="632" y="2825"/>
                </a:cubicBezTo>
                <a:lnTo>
                  <a:pt x="247" y="3716"/>
                </a:lnTo>
                <a:cubicBezTo>
                  <a:pt x="221" y="3777"/>
                  <a:pt x="150" y="3805"/>
                  <a:pt x="89" y="3779"/>
                </a:cubicBezTo>
                <a:cubicBezTo>
                  <a:pt x="28" y="3753"/>
                  <a:pt x="0" y="3682"/>
                  <a:pt x="27" y="3621"/>
                </a:cubicBezTo>
                <a:lnTo>
                  <a:pt x="411" y="2730"/>
                </a:lnTo>
                <a:cubicBezTo>
                  <a:pt x="531" y="2452"/>
                  <a:pt x="658" y="2255"/>
                  <a:pt x="810" y="2111"/>
                </a:cubicBezTo>
                <a:cubicBezTo>
                  <a:pt x="1011" y="1920"/>
                  <a:pt x="1258" y="1823"/>
                  <a:pt x="1546" y="1823"/>
                </a:cubicBezTo>
                <a:lnTo>
                  <a:pt x="2057" y="1823"/>
                </a:lnTo>
                <a:cubicBezTo>
                  <a:pt x="2344" y="1823"/>
                  <a:pt x="2592" y="1920"/>
                  <a:pt x="2793" y="2111"/>
                </a:cubicBezTo>
                <a:cubicBezTo>
                  <a:pt x="2945" y="2256"/>
                  <a:pt x="3071" y="2452"/>
                  <a:pt x="3191" y="2730"/>
                </a:cubicBezTo>
                <a:lnTo>
                  <a:pt x="3576" y="3621"/>
                </a:lnTo>
                <a:cubicBezTo>
                  <a:pt x="3602" y="3682"/>
                  <a:pt x="3574" y="3753"/>
                  <a:pt x="3514" y="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" name="monitor_91701">
            <a:extLst>
              <a:ext uri="{FF2B5EF4-FFF2-40B4-BE49-F238E27FC236}">
                <a16:creationId xmlns:a16="http://schemas.microsoft.com/office/drawing/2014/main" id="{4D40DB72-0E1C-EAA9-770A-57DD0CAC5D80}"/>
              </a:ext>
            </a:extLst>
          </p:cNvPr>
          <p:cNvSpPr>
            <a:spLocks noChangeAspect="1"/>
          </p:cNvSpPr>
          <p:nvPr/>
        </p:nvSpPr>
        <p:spPr>
          <a:xfrm>
            <a:off x="2420102" y="2586994"/>
            <a:ext cx="342948" cy="313191"/>
          </a:xfrm>
          <a:custGeom>
            <a:avLst/>
            <a:gdLst>
              <a:gd name="T0" fmla="*/ 3921 w 3922"/>
              <a:gd name="T1" fmla="*/ 177 h 3587"/>
              <a:gd name="T2" fmla="*/ 3724 w 3922"/>
              <a:gd name="T3" fmla="*/ 0 h 3587"/>
              <a:gd name="T4" fmla="*/ 204 w 3922"/>
              <a:gd name="T5" fmla="*/ 0 h 3587"/>
              <a:gd name="T6" fmla="*/ 0 w 3922"/>
              <a:gd name="T7" fmla="*/ 194 h 3587"/>
              <a:gd name="T8" fmla="*/ 0 w 3922"/>
              <a:gd name="T9" fmla="*/ 2305 h 3587"/>
              <a:gd name="T10" fmla="*/ 0 w 3922"/>
              <a:gd name="T11" fmla="*/ 2305 h 3587"/>
              <a:gd name="T12" fmla="*/ 0 w 3922"/>
              <a:gd name="T13" fmla="*/ 2694 h 3587"/>
              <a:gd name="T14" fmla="*/ 204 w 3922"/>
              <a:gd name="T15" fmla="*/ 2894 h 3587"/>
              <a:gd name="T16" fmla="*/ 1199 w 3922"/>
              <a:gd name="T17" fmla="*/ 2894 h 3587"/>
              <a:gd name="T18" fmla="*/ 1140 w 3922"/>
              <a:gd name="T19" fmla="*/ 3187 h 3587"/>
              <a:gd name="T20" fmla="*/ 858 w 3922"/>
              <a:gd name="T21" fmla="*/ 3187 h 3587"/>
              <a:gd name="T22" fmla="*/ 658 w 3922"/>
              <a:gd name="T23" fmla="*/ 3387 h 3587"/>
              <a:gd name="T24" fmla="*/ 858 w 3922"/>
              <a:gd name="T25" fmla="*/ 3587 h 3587"/>
              <a:gd name="T26" fmla="*/ 1304 w 3922"/>
              <a:gd name="T27" fmla="*/ 3587 h 3587"/>
              <a:gd name="T28" fmla="*/ 2624 w 3922"/>
              <a:gd name="T29" fmla="*/ 3587 h 3587"/>
              <a:gd name="T30" fmla="*/ 2625 w 3922"/>
              <a:gd name="T31" fmla="*/ 3587 h 3587"/>
              <a:gd name="T32" fmla="*/ 3058 w 3922"/>
              <a:gd name="T33" fmla="*/ 3587 h 3587"/>
              <a:gd name="T34" fmla="*/ 3258 w 3922"/>
              <a:gd name="T35" fmla="*/ 3387 h 3587"/>
              <a:gd name="T36" fmla="*/ 3058 w 3922"/>
              <a:gd name="T37" fmla="*/ 3187 h 3587"/>
              <a:gd name="T38" fmla="*/ 2788 w 3922"/>
              <a:gd name="T39" fmla="*/ 3187 h 3587"/>
              <a:gd name="T40" fmla="*/ 2730 w 3922"/>
              <a:gd name="T41" fmla="*/ 2894 h 3587"/>
              <a:gd name="T42" fmla="*/ 3724 w 3922"/>
              <a:gd name="T43" fmla="*/ 2894 h 3587"/>
              <a:gd name="T44" fmla="*/ 3920 w 3922"/>
              <a:gd name="T45" fmla="*/ 2694 h 3587"/>
              <a:gd name="T46" fmla="*/ 3920 w 3922"/>
              <a:gd name="T47" fmla="*/ 194 h 3587"/>
              <a:gd name="T48" fmla="*/ 3921 w 3922"/>
              <a:gd name="T49" fmla="*/ 177 h 3587"/>
              <a:gd name="T50" fmla="*/ 3520 w 3922"/>
              <a:gd name="T51" fmla="*/ 400 h 3587"/>
              <a:gd name="T52" fmla="*/ 3520 w 3922"/>
              <a:gd name="T53" fmla="*/ 2107 h 3587"/>
              <a:gd name="T54" fmla="*/ 400 w 3922"/>
              <a:gd name="T55" fmla="*/ 2107 h 3587"/>
              <a:gd name="T56" fmla="*/ 400 w 3922"/>
              <a:gd name="T57" fmla="*/ 400 h 3587"/>
              <a:gd name="T58" fmla="*/ 3520 w 3922"/>
              <a:gd name="T59" fmla="*/ 400 h 3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922" h="3587">
                <a:moveTo>
                  <a:pt x="3921" y="177"/>
                </a:moveTo>
                <a:cubicBezTo>
                  <a:pt x="3911" y="76"/>
                  <a:pt x="3828" y="0"/>
                  <a:pt x="3724" y="0"/>
                </a:cubicBezTo>
                <a:lnTo>
                  <a:pt x="204" y="0"/>
                </a:lnTo>
                <a:cubicBezTo>
                  <a:pt x="94" y="0"/>
                  <a:pt x="0" y="83"/>
                  <a:pt x="0" y="194"/>
                </a:cubicBezTo>
                <a:lnTo>
                  <a:pt x="0" y="2305"/>
                </a:lnTo>
                <a:lnTo>
                  <a:pt x="0" y="2305"/>
                </a:lnTo>
                <a:lnTo>
                  <a:pt x="0" y="2694"/>
                </a:lnTo>
                <a:cubicBezTo>
                  <a:pt x="0" y="2804"/>
                  <a:pt x="94" y="2894"/>
                  <a:pt x="204" y="2894"/>
                </a:cubicBezTo>
                <a:lnTo>
                  <a:pt x="1199" y="2894"/>
                </a:lnTo>
                <a:lnTo>
                  <a:pt x="1140" y="3187"/>
                </a:lnTo>
                <a:lnTo>
                  <a:pt x="858" y="3187"/>
                </a:lnTo>
                <a:cubicBezTo>
                  <a:pt x="747" y="3187"/>
                  <a:pt x="658" y="3277"/>
                  <a:pt x="658" y="3387"/>
                </a:cubicBezTo>
                <a:cubicBezTo>
                  <a:pt x="658" y="3497"/>
                  <a:pt x="747" y="3587"/>
                  <a:pt x="858" y="3587"/>
                </a:cubicBezTo>
                <a:lnTo>
                  <a:pt x="1304" y="3587"/>
                </a:lnTo>
                <a:lnTo>
                  <a:pt x="2624" y="3587"/>
                </a:lnTo>
                <a:cubicBezTo>
                  <a:pt x="2625" y="3587"/>
                  <a:pt x="2625" y="3587"/>
                  <a:pt x="2625" y="3587"/>
                </a:cubicBezTo>
                <a:lnTo>
                  <a:pt x="3058" y="3587"/>
                </a:lnTo>
                <a:cubicBezTo>
                  <a:pt x="3168" y="3587"/>
                  <a:pt x="3258" y="3497"/>
                  <a:pt x="3258" y="3387"/>
                </a:cubicBezTo>
                <a:cubicBezTo>
                  <a:pt x="3258" y="3277"/>
                  <a:pt x="3168" y="3187"/>
                  <a:pt x="3058" y="3187"/>
                </a:cubicBezTo>
                <a:lnTo>
                  <a:pt x="2788" y="3187"/>
                </a:lnTo>
                <a:lnTo>
                  <a:pt x="2730" y="2894"/>
                </a:lnTo>
                <a:lnTo>
                  <a:pt x="3724" y="2894"/>
                </a:lnTo>
                <a:cubicBezTo>
                  <a:pt x="3835" y="2894"/>
                  <a:pt x="3920" y="2804"/>
                  <a:pt x="3920" y="2694"/>
                </a:cubicBezTo>
                <a:lnTo>
                  <a:pt x="3920" y="194"/>
                </a:lnTo>
                <a:cubicBezTo>
                  <a:pt x="3920" y="187"/>
                  <a:pt x="3922" y="183"/>
                  <a:pt x="3921" y="177"/>
                </a:cubicBezTo>
                <a:close/>
                <a:moveTo>
                  <a:pt x="3520" y="400"/>
                </a:moveTo>
                <a:lnTo>
                  <a:pt x="3520" y="2107"/>
                </a:lnTo>
                <a:lnTo>
                  <a:pt x="400" y="2107"/>
                </a:lnTo>
                <a:lnTo>
                  <a:pt x="400" y="400"/>
                </a:lnTo>
                <a:lnTo>
                  <a:pt x="3520" y="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ECAB025D-8BAA-F5D0-EA9B-BF797AC62869}"/>
              </a:ext>
            </a:extLst>
          </p:cNvPr>
          <p:cNvSpPr txBox="1"/>
          <p:nvPr/>
        </p:nvSpPr>
        <p:spPr>
          <a:xfrm>
            <a:off x="2400846" y="2225472"/>
            <a:ext cx="969842" cy="237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0184" tIns="40184" rIns="40184" bIns="40184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zh-CN" altLang="en-US" sz="1013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设备</a:t>
            </a:r>
            <a:endParaRPr sz="1013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FF2A5D5-1E71-132A-F299-0E86E20EED15}"/>
              </a:ext>
            </a:extLst>
          </p:cNvPr>
          <p:cNvSpPr/>
          <p:nvPr/>
        </p:nvSpPr>
        <p:spPr>
          <a:xfrm>
            <a:off x="1524304" y="2093238"/>
            <a:ext cx="1498223" cy="10590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0731" indent="-160731">
              <a:buFont typeface="Arial" panose="020B0604020202020204" pitchFamily="34" charset="0"/>
              <a:buChar char="•"/>
            </a:pPr>
            <a:endParaRPr kumimoji="1" lang="en-US" altLang="zh-CN" sz="1013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E070DE2-C9BB-7C62-85BD-9266787D0EC4}"/>
              </a:ext>
            </a:extLst>
          </p:cNvPr>
          <p:cNvSpPr/>
          <p:nvPr/>
        </p:nvSpPr>
        <p:spPr>
          <a:xfrm>
            <a:off x="3563889" y="1305235"/>
            <a:ext cx="1271411" cy="26138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0731" indent="-160731">
              <a:buFont typeface="Arial" panose="020B0604020202020204" pitchFamily="34" charset="0"/>
              <a:buChar char="•"/>
            </a:pPr>
            <a:endParaRPr kumimoji="1" lang="en-US" altLang="zh-CN" sz="1013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7797D18-6FB5-9E43-0D24-C2B1DAD3D035}"/>
              </a:ext>
            </a:extLst>
          </p:cNvPr>
          <p:cNvSpPr/>
          <p:nvPr/>
        </p:nvSpPr>
        <p:spPr>
          <a:xfrm>
            <a:off x="5901142" y="1305234"/>
            <a:ext cx="1271411" cy="26138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0731" indent="-160731">
              <a:buFont typeface="Arial" panose="020B0604020202020204" pitchFamily="34" charset="0"/>
              <a:buChar char="•"/>
            </a:pPr>
            <a:endParaRPr kumimoji="1" lang="en-US" altLang="zh-CN" sz="1013" dirty="0"/>
          </a:p>
        </p:txBody>
      </p:sp>
      <p:sp>
        <p:nvSpPr>
          <p:cNvPr id="10" name="iconfont-11092-5226559">
            <a:extLst>
              <a:ext uri="{FF2B5EF4-FFF2-40B4-BE49-F238E27FC236}">
                <a16:creationId xmlns:a16="http://schemas.microsoft.com/office/drawing/2014/main" id="{F88B7CEC-341A-089F-DAE3-F602EB26EDF4}"/>
              </a:ext>
            </a:extLst>
          </p:cNvPr>
          <p:cNvSpPr>
            <a:spLocks noChangeAspect="1"/>
          </p:cNvSpPr>
          <p:nvPr/>
        </p:nvSpPr>
        <p:spPr>
          <a:xfrm>
            <a:off x="3140358" y="2702124"/>
            <a:ext cx="274372" cy="342948"/>
          </a:xfrm>
          <a:custGeom>
            <a:avLst/>
            <a:gdLst>
              <a:gd name="T0" fmla="*/ 3734 w 8534"/>
              <a:gd name="T1" fmla="*/ 5957 h 10666"/>
              <a:gd name="T2" fmla="*/ 3734 w 8534"/>
              <a:gd name="T3" fmla="*/ 4800 h 10666"/>
              <a:gd name="T4" fmla="*/ 4267 w 8534"/>
              <a:gd name="T5" fmla="*/ 4266 h 10666"/>
              <a:gd name="T6" fmla="*/ 8000 w 8534"/>
              <a:gd name="T7" fmla="*/ 4266 h 10666"/>
              <a:gd name="T8" fmla="*/ 8534 w 8534"/>
              <a:gd name="T9" fmla="*/ 4800 h 10666"/>
              <a:gd name="T10" fmla="*/ 8534 w 8534"/>
              <a:gd name="T11" fmla="*/ 10133 h 10666"/>
              <a:gd name="T12" fmla="*/ 8000 w 8534"/>
              <a:gd name="T13" fmla="*/ 10666 h 10666"/>
              <a:gd name="T14" fmla="*/ 534 w 8534"/>
              <a:gd name="T15" fmla="*/ 10666 h 10666"/>
              <a:gd name="T16" fmla="*/ 0 w 8534"/>
              <a:gd name="T17" fmla="*/ 10133 h 10666"/>
              <a:gd name="T18" fmla="*/ 0 w 8534"/>
              <a:gd name="T19" fmla="*/ 4800 h 10666"/>
              <a:gd name="T20" fmla="*/ 534 w 8534"/>
              <a:gd name="T21" fmla="*/ 4266 h 10666"/>
              <a:gd name="T22" fmla="*/ 1600 w 8534"/>
              <a:gd name="T23" fmla="*/ 4266 h 10666"/>
              <a:gd name="T24" fmla="*/ 1600 w 8534"/>
              <a:gd name="T25" fmla="*/ 2666 h 10666"/>
              <a:gd name="T26" fmla="*/ 4267 w 8534"/>
              <a:gd name="T27" fmla="*/ 0 h 10666"/>
              <a:gd name="T28" fmla="*/ 6934 w 8534"/>
              <a:gd name="T29" fmla="*/ 2666 h 10666"/>
              <a:gd name="T30" fmla="*/ 6400 w 8534"/>
              <a:gd name="T31" fmla="*/ 3200 h 10666"/>
              <a:gd name="T32" fmla="*/ 5867 w 8534"/>
              <a:gd name="T33" fmla="*/ 2666 h 10666"/>
              <a:gd name="T34" fmla="*/ 4267 w 8534"/>
              <a:gd name="T35" fmla="*/ 1066 h 10666"/>
              <a:gd name="T36" fmla="*/ 2667 w 8534"/>
              <a:gd name="T37" fmla="*/ 2666 h 10666"/>
              <a:gd name="T38" fmla="*/ 2667 w 8534"/>
              <a:gd name="T39" fmla="*/ 4800 h 10666"/>
              <a:gd name="T40" fmla="*/ 2134 w 8534"/>
              <a:gd name="T41" fmla="*/ 5333 h 10666"/>
              <a:gd name="T42" fmla="*/ 1067 w 8534"/>
              <a:gd name="T43" fmla="*/ 5333 h 10666"/>
              <a:gd name="T44" fmla="*/ 1067 w 8534"/>
              <a:gd name="T45" fmla="*/ 9600 h 10666"/>
              <a:gd name="T46" fmla="*/ 7467 w 8534"/>
              <a:gd name="T47" fmla="*/ 9600 h 10666"/>
              <a:gd name="T48" fmla="*/ 7467 w 8534"/>
              <a:gd name="T49" fmla="*/ 5333 h 10666"/>
              <a:gd name="T50" fmla="*/ 4800 w 8534"/>
              <a:gd name="T51" fmla="*/ 5333 h 10666"/>
              <a:gd name="T52" fmla="*/ 4800 w 8534"/>
              <a:gd name="T53" fmla="*/ 5957 h 10666"/>
              <a:gd name="T54" fmla="*/ 5844 w 8534"/>
              <a:gd name="T55" fmla="*/ 7737 h 10666"/>
              <a:gd name="T56" fmla="*/ 4267 w 8534"/>
              <a:gd name="T57" fmla="*/ 9066 h 10666"/>
              <a:gd name="T58" fmla="*/ 2690 w 8534"/>
              <a:gd name="T59" fmla="*/ 7737 h 10666"/>
              <a:gd name="T60" fmla="*/ 3734 w 8534"/>
              <a:gd name="T61" fmla="*/ 5957 h 10666"/>
              <a:gd name="T62" fmla="*/ 4267 w 8534"/>
              <a:gd name="T63" fmla="*/ 8000 h 10666"/>
              <a:gd name="T64" fmla="*/ 4800 w 8534"/>
              <a:gd name="T65" fmla="*/ 7466 h 10666"/>
              <a:gd name="T66" fmla="*/ 4267 w 8534"/>
              <a:gd name="T67" fmla="*/ 6933 h 10666"/>
              <a:gd name="T68" fmla="*/ 3734 w 8534"/>
              <a:gd name="T69" fmla="*/ 7466 h 10666"/>
              <a:gd name="T70" fmla="*/ 4267 w 8534"/>
              <a:gd name="T71" fmla="*/ 8000 h 10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8534" h="10666">
                <a:moveTo>
                  <a:pt x="3734" y="5957"/>
                </a:moveTo>
                <a:lnTo>
                  <a:pt x="3734" y="4800"/>
                </a:lnTo>
                <a:cubicBezTo>
                  <a:pt x="3734" y="4505"/>
                  <a:pt x="3972" y="4266"/>
                  <a:pt x="4267" y="4266"/>
                </a:cubicBezTo>
                <a:lnTo>
                  <a:pt x="8000" y="4266"/>
                </a:lnTo>
                <a:cubicBezTo>
                  <a:pt x="8295" y="4266"/>
                  <a:pt x="8534" y="4505"/>
                  <a:pt x="8534" y="4800"/>
                </a:cubicBezTo>
                <a:lnTo>
                  <a:pt x="8534" y="10133"/>
                </a:lnTo>
                <a:cubicBezTo>
                  <a:pt x="8534" y="10428"/>
                  <a:pt x="8295" y="10666"/>
                  <a:pt x="8000" y="10666"/>
                </a:cubicBezTo>
                <a:lnTo>
                  <a:pt x="534" y="10666"/>
                </a:lnTo>
                <a:cubicBezTo>
                  <a:pt x="239" y="10666"/>
                  <a:pt x="0" y="10428"/>
                  <a:pt x="0" y="10133"/>
                </a:cubicBezTo>
                <a:lnTo>
                  <a:pt x="0" y="4800"/>
                </a:lnTo>
                <a:cubicBezTo>
                  <a:pt x="0" y="4505"/>
                  <a:pt x="239" y="4266"/>
                  <a:pt x="534" y="4266"/>
                </a:cubicBezTo>
                <a:lnTo>
                  <a:pt x="1600" y="4266"/>
                </a:lnTo>
                <a:lnTo>
                  <a:pt x="1600" y="2666"/>
                </a:lnTo>
                <a:cubicBezTo>
                  <a:pt x="1600" y="1194"/>
                  <a:pt x="2794" y="0"/>
                  <a:pt x="4267" y="0"/>
                </a:cubicBezTo>
                <a:cubicBezTo>
                  <a:pt x="5740" y="0"/>
                  <a:pt x="6934" y="1194"/>
                  <a:pt x="6934" y="2666"/>
                </a:cubicBezTo>
                <a:cubicBezTo>
                  <a:pt x="6934" y="2961"/>
                  <a:pt x="6695" y="3200"/>
                  <a:pt x="6400" y="3200"/>
                </a:cubicBezTo>
                <a:cubicBezTo>
                  <a:pt x="6106" y="3200"/>
                  <a:pt x="5867" y="2961"/>
                  <a:pt x="5867" y="2666"/>
                </a:cubicBezTo>
                <a:cubicBezTo>
                  <a:pt x="5867" y="1783"/>
                  <a:pt x="5151" y="1066"/>
                  <a:pt x="4267" y="1066"/>
                </a:cubicBezTo>
                <a:cubicBezTo>
                  <a:pt x="3383" y="1066"/>
                  <a:pt x="2667" y="1783"/>
                  <a:pt x="2667" y="2666"/>
                </a:cubicBezTo>
                <a:lnTo>
                  <a:pt x="2667" y="4800"/>
                </a:lnTo>
                <a:cubicBezTo>
                  <a:pt x="2667" y="5094"/>
                  <a:pt x="2428" y="5333"/>
                  <a:pt x="2134" y="5333"/>
                </a:cubicBezTo>
                <a:lnTo>
                  <a:pt x="1067" y="5333"/>
                </a:lnTo>
                <a:lnTo>
                  <a:pt x="1067" y="9600"/>
                </a:lnTo>
                <a:lnTo>
                  <a:pt x="7467" y="9600"/>
                </a:lnTo>
                <a:lnTo>
                  <a:pt x="7467" y="5333"/>
                </a:lnTo>
                <a:lnTo>
                  <a:pt x="4800" y="5333"/>
                </a:lnTo>
                <a:lnTo>
                  <a:pt x="4800" y="5957"/>
                </a:lnTo>
                <a:cubicBezTo>
                  <a:pt x="5535" y="6217"/>
                  <a:pt x="5976" y="6968"/>
                  <a:pt x="5844" y="7737"/>
                </a:cubicBezTo>
                <a:cubicBezTo>
                  <a:pt x="5713" y="8505"/>
                  <a:pt x="5047" y="9066"/>
                  <a:pt x="4267" y="9066"/>
                </a:cubicBezTo>
                <a:cubicBezTo>
                  <a:pt x="3487" y="9066"/>
                  <a:pt x="2821" y="8505"/>
                  <a:pt x="2690" y="7737"/>
                </a:cubicBezTo>
                <a:cubicBezTo>
                  <a:pt x="2558" y="6968"/>
                  <a:pt x="2999" y="6217"/>
                  <a:pt x="3734" y="5957"/>
                </a:cubicBezTo>
                <a:close/>
                <a:moveTo>
                  <a:pt x="4267" y="8000"/>
                </a:moveTo>
                <a:cubicBezTo>
                  <a:pt x="4562" y="8000"/>
                  <a:pt x="4800" y="7761"/>
                  <a:pt x="4800" y="7466"/>
                </a:cubicBezTo>
                <a:cubicBezTo>
                  <a:pt x="4800" y="7172"/>
                  <a:pt x="4562" y="6933"/>
                  <a:pt x="4267" y="6933"/>
                </a:cubicBezTo>
                <a:cubicBezTo>
                  <a:pt x="3972" y="6933"/>
                  <a:pt x="3734" y="7172"/>
                  <a:pt x="3734" y="7466"/>
                </a:cubicBezTo>
                <a:cubicBezTo>
                  <a:pt x="3734" y="7761"/>
                  <a:pt x="3972" y="8000"/>
                  <a:pt x="4267" y="80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00A8D93E-3EAE-436D-EB1B-A9B85C62124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3022527" y="2612136"/>
            <a:ext cx="541361" cy="10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23490A63-10F8-9461-6A4F-4A14D357B252}"/>
              </a:ext>
            </a:extLst>
          </p:cNvPr>
          <p:cNvSpPr txBox="1"/>
          <p:nvPr/>
        </p:nvSpPr>
        <p:spPr>
          <a:xfrm>
            <a:off x="3109344" y="2043649"/>
            <a:ext cx="351360" cy="548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0184" tIns="40184" rIns="40184" bIns="40184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zh-CN" altLang="en-US" sz="1013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统一认证登陆</a:t>
            </a:r>
            <a:endParaRPr sz="1013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E86D0FE-5604-901B-1C09-A90D088464E4}"/>
              </a:ext>
            </a:extLst>
          </p:cNvPr>
          <p:cNvSpPr/>
          <p:nvPr/>
        </p:nvSpPr>
        <p:spPr>
          <a:xfrm>
            <a:off x="3699149" y="3415855"/>
            <a:ext cx="876317" cy="3056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13" dirty="0"/>
              <a:t>可信人群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520B9B2-DA33-C9F1-5EE7-3C42B4591ADE}"/>
              </a:ext>
            </a:extLst>
          </p:cNvPr>
          <p:cNvSpPr/>
          <p:nvPr/>
        </p:nvSpPr>
        <p:spPr>
          <a:xfrm>
            <a:off x="6097831" y="2542214"/>
            <a:ext cx="949085" cy="3056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13" dirty="0"/>
              <a:t>返回敏感数据接口识别</a:t>
            </a:r>
          </a:p>
        </p:txBody>
      </p:sp>
      <p:sp>
        <p:nvSpPr>
          <p:cNvPr id="15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5ADD4C40-8010-0D54-A702-F2C672D17D16}"/>
              </a:ext>
            </a:extLst>
          </p:cNvPr>
          <p:cNvSpPr txBox="1"/>
          <p:nvPr/>
        </p:nvSpPr>
        <p:spPr>
          <a:xfrm>
            <a:off x="6256092" y="1348042"/>
            <a:ext cx="1120628" cy="237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0184" tIns="40184" rIns="40184" bIns="40184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zh-CN" altLang="en-US" sz="1013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生产网</a:t>
            </a:r>
            <a:endParaRPr sz="1013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FCDDD82D-597A-5C3C-5BC7-F649D1D34A71}"/>
              </a:ext>
            </a:extLst>
          </p:cNvPr>
          <p:cNvSpPr txBox="1"/>
          <p:nvPr/>
        </p:nvSpPr>
        <p:spPr>
          <a:xfrm>
            <a:off x="4967413" y="2303504"/>
            <a:ext cx="1120628" cy="237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0184" tIns="40184" rIns="40184" bIns="40184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zh-CN" altLang="en-US" sz="1013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浏览器访问</a:t>
            </a:r>
            <a:endParaRPr sz="1013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1147A75-F2F1-9DB0-876A-97F162E4EDFA}"/>
              </a:ext>
            </a:extLst>
          </p:cNvPr>
          <p:cNvSpPr/>
          <p:nvPr/>
        </p:nvSpPr>
        <p:spPr>
          <a:xfrm>
            <a:off x="6099757" y="1818420"/>
            <a:ext cx="949085" cy="3056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13" dirty="0"/>
              <a:t>数据库</a:t>
            </a: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BFD90AF9-E703-C228-502B-DA36CF574986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4835300" y="2612134"/>
            <a:ext cx="106584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2AC9946A-365E-06A3-DE04-CBA15C8D2AF3}"/>
              </a:ext>
            </a:extLst>
          </p:cNvPr>
          <p:cNvSpPr/>
          <p:nvPr/>
        </p:nvSpPr>
        <p:spPr>
          <a:xfrm>
            <a:off x="3695683" y="2504895"/>
            <a:ext cx="875223" cy="3056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13" dirty="0"/>
              <a:t>可信网络环境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1C0DACD-8107-40E9-3360-A0F3CAEC6505}"/>
              </a:ext>
            </a:extLst>
          </p:cNvPr>
          <p:cNvSpPr/>
          <p:nvPr/>
        </p:nvSpPr>
        <p:spPr>
          <a:xfrm>
            <a:off x="4261757" y="4007281"/>
            <a:ext cx="2196193" cy="3056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13" dirty="0"/>
              <a:t>非预期内访问非本人敏感数据行为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A43C260-8078-2B55-C4B9-25EF40A78056}"/>
              </a:ext>
            </a:extLst>
          </p:cNvPr>
          <p:cNvSpPr/>
          <p:nvPr/>
        </p:nvSpPr>
        <p:spPr>
          <a:xfrm>
            <a:off x="6097831" y="3414280"/>
            <a:ext cx="949085" cy="3056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13" dirty="0"/>
              <a:t>敏感业务后台</a:t>
            </a: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A4B24FC6-6762-DD40-8E3E-0B162569D696}"/>
              </a:ext>
            </a:extLst>
          </p:cNvPr>
          <p:cNvCxnSpPr>
            <a:cxnSpLocks/>
            <a:stCxn id="14" idx="2"/>
            <a:endCxn id="20" idx="0"/>
          </p:cNvCxnSpPr>
          <p:nvPr/>
        </p:nvCxnSpPr>
        <p:spPr>
          <a:xfrm flipH="1">
            <a:off x="5359854" y="2847843"/>
            <a:ext cx="1212520" cy="115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EACB7B4F-496E-755C-617B-6E4E6556AF39}"/>
              </a:ext>
            </a:extLst>
          </p:cNvPr>
          <p:cNvSpPr/>
          <p:nvPr/>
        </p:nvSpPr>
        <p:spPr>
          <a:xfrm>
            <a:off x="3695685" y="1911894"/>
            <a:ext cx="876317" cy="3056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13" dirty="0"/>
              <a:t>可信浏览器</a:t>
            </a: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95CA0F93-C4FC-D9F1-00C4-CCBDA0AEF60B}"/>
              </a:ext>
            </a:extLst>
          </p:cNvPr>
          <p:cNvCxnSpPr>
            <a:cxnSpLocks/>
            <a:stCxn id="25" idx="15"/>
            <a:endCxn id="20" idx="0"/>
          </p:cNvCxnSpPr>
          <p:nvPr/>
        </p:nvCxnSpPr>
        <p:spPr>
          <a:xfrm>
            <a:off x="5349240" y="2983224"/>
            <a:ext cx="10614" cy="1024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confont-11790-5634601">
            <a:extLst>
              <a:ext uri="{FF2B5EF4-FFF2-40B4-BE49-F238E27FC236}">
                <a16:creationId xmlns:a16="http://schemas.microsoft.com/office/drawing/2014/main" id="{83B7C243-23CF-363D-67CB-627D4FEE48FF}"/>
              </a:ext>
            </a:extLst>
          </p:cNvPr>
          <p:cNvSpPr>
            <a:spLocks noChangeAspect="1"/>
          </p:cNvSpPr>
          <p:nvPr/>
        </p:nvSpPr>
        <p:spPr>
          <a:xfrm>
            <a:off x="5195661" y="2657945"/>
            <a:ext cx="342948" cy="326932"/>
          </a:xfrm>
          <a:custGeom>
            <a:avLst/>
            <a:gdLst>
              <a:gd name="T0" fmla="*/ 3288 w 13070"/>
              <a:gd name="T1" fmla="*/ 5245 h 12460"/>
              <a:gd name="T2" fmla="*/ 1378 w 13070"/>
              <a:gd name="T3" fmla="*/ 2310 h 12460"/>
              <a:gd name="T4" fmla="*/ 6178 w 13070"/>
              <a:gd name="T5" fmla="*/ 7 h 12460"/>
              <a:gd name="T6" fmla="*/ 9298 w 13070"/>
              <a:gd name="T7" fmla="*/ 837 h 12460"/>
              <a:gd name="T8" fmla="*/ 11732 w 13070"/>
              <a:gd name="T9" fmla="*/ 3412 h 12460"/>
              <a:gd name="T10" fmla="*/ 6600 w 13070"/>
              <a:gd name="T11" fmla="*/ 3142 h 12460"/>
              <a:gd name="T12" fmla="*/ 3288 w 13070"/>
              <a:gd name="T13" fmla="*/ 5245 h 12460"/>
              <a:gd name="T14" fmla="*/ 4110 w 13070"/>
              <a:gd name="T15" fmla="*/ 6207 h 12460"/>
              <a:gd name="T16" fmla="*/ 6200 w 13070"/>
              <a:gd name="T17" fmla="*/ 8297 h 12460"/>
              <a:gd name="T18" fmla="*/ 8290 w 13070"/>
              <a:gd name="T19" fmla="*/ 6207 h 12460"/>
              <a:gd name="T20" fmla="*/ 6200 w 13070"/>
              <a:gd name="T21" fmla="*/ 4117 h 12460"/>
              <a:gd name="T22" fmla="*/ 4110 w 13070"/>
              <a:gd name="T23" fmla="*/ 6207 h 12460"/>
              <a:gd name="T24" fmla="*/ 11982 w 13070"/>
              <a:gd name="T25" fmla="*/ 3977 h 12460"/>
              <a:gd name="T26" fmla="*/ 8490 w 13070"/>
              <a:gd name="T27" fmla="*/ 4157 h 12460"/>
              <a:gd name="T28" fmla="*/ 8655 w 13070"/>
              <a:gd name="T29" fmla="*/ 8087 h 12460"/>
              <a:gd name="T30" fmla="*/ 5853 w 13070"/>
              <a:gd name="T31" fmla="*/ 12397 h 12460"/>
              <a:gd name="T32" fmla="*/ 9298 w 13070"/>
              <a:gd name="T33" fmla="*/ 11575 h 12460"/>
              <a:gd name="T34" fmla="*/ 11982 w 13070"/>
              <a:gd name="T35" fmla="*/ 3977 h 12460"/>
              <a:gd name="T36" fmla="*/ 3342 w 13070"/>
              <a:gd name="T37" fmla="*/ 7397 h 12460"/>
              <a:gd name="T38" fmla="*/ 1010 w 13070"/>
              <a:gd name="T39" fmla="*/ 2810 h 12460"/>
              <a:gd name="T40" fmla="*/ 0 w 13070"/>
              <a:gd name="T41" fmla="*/ 6207 h 12460"/>
              <a:gd name="T42" fmla="*/ 5238 w 13070"/>
              <a:gd name="T43" fmla="*/ 12330 h 12460"/>
              <a:gd name="T44" fmla="*/ 6830 w 13070"/>
              <a:gd name="T45" fmla="*/ 9210 h 12460"/>
              <a:gd name="T46" fmla="*/ 3342 w 13070"/>
              <a:gd name="T47" fmla="*/ 7397 h 124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3070" h="12460">
                <a:moveTo>
                  <a:pt x="3288" y="5245"/>
                </a:moveTo>
                <a:lnTo>
                  <a:pt x="1378" y="2310"/>
                </a:lnTo>
                <a:cubicBezTo>
                  <a:pt x="2568" y="829"/>
                  <a:pt x="4353" y="14"/>
                  <a:pt x="6178" y="7"/>
                </a:cubicBezTo>
                <a:cubicBezTo>
                  <a:pt x="7235" y="0"/>
                  <a:pt x="8315" y="270"/>
                  <a:pt x="9298" y="837"/>
                </a:cubicBezTo>
                <a:cubicBezTo>
                  <a:pt x="10382" y="1467"/>
                  <a:pt x="11207" y="2372"/>
                  <a:pt x="11732" y="3412"/>
                </a:cubicBezTo>
                <a:lnTo>
                  <a:pt x="6600" y="3142"/>
                </a:lnTo>
                <a:cubicBezTo>
                  <a:pt x="5148" y="3057"/>
                  <a:pt x="3765" y="3875"/>
                  <a:pt x="3288" y="5245"/>
                </a:cubicBezTo>
                <a:close/>
                <a:moveTo>
                  <a:pt x="4110" y="6207"/>
                </a:moveTo>
                <a:cubicBezTo>
                  <a:pt x="4110" y="7362"/>
                  <a:pt x="5045" y="8297"/>
                  <a:pt x="6200" y="8297"/>
                </a:cubicBezTo>
                <a:cubicBezTo>
                  <a:pt x="7355" y="8297"/>
                  <a:pt x="8290" y="7362"/>
                  <a:pt x="8290" y="6207"/>
                </a:cubicBezTo>
                <a:cubicBezTo>
                  <a:pt x="8290" y="5052"/>
                  <a:pt x="7355" y="4117"/>
                  <a:pt x="6200" y="4117"/>
                </a:cubicBezTo>
                <a:cubicBezTo>
                  <a:pt x="5045" y="4117"/>
                  <a:pt x="4110" y="5050"/>
                  <a:pt x="4110" y="6207"/>
                </a:cubicBezTo>
                <a:close/>
                <a:moveTo>
                  <a:pt x="11982" y="3977"/>
                </a:moveTo>
                <a:lnTo>
                  <a:pt x="8490" y="4157"/>
                </a:lnTo>
                <a:cubicBezTo>
                  <a:pt x="9438" y="5265"/>
                  <a:pt x="9453" y="6862"/>
                  <a:pt x="8655" y="8087"/>
                </a:cubicBezTo>
                <a:lnTo>
                  <a:pt x="5853" y="12397"/>
                </a:lnTo>
                <a:cubicBezTo>
                  <a:pt x="7015" y="12460"/>
                  <a:pt x="8213" y="12205"/>
                  <a:pt x="9298" y="11575"/>
                </a:cubicBezTo>
                <a:cubicBezTo>
                  <a:pt x="11982" y="10025"/>
                  <a:pt x="13070" y="6775"/>
                  <a:pt x="11982" y="3977"/>
                </a:cubicBezTo>
                <a:close/>
                <a:moveTo>
                  <a:pt x="3342" y="7397"/>
                </a:moveTo>
                <a:lnTo>
                  <a:pt x="1010" y="2810"/>
                </a:lnTo>
                <a:cubicBezTo>
                  <a:pt x="373" y="3785"/>
                  <a:pt x="0" y="4955"/>
                  <a:pt x="0" y="6207"/>
                </a:cubicBezTo>
                <a:cubicBezTo>
                  <a:pt x="0" y="9307"/>
                  <a:pt x="2270" y="11875"/>
                  <a:pt x="5238" y="12330"/>
                </a:cubicBezTo>
                <a:lnTo>
                  <a:pt x="6830" y="9210"/>
                </a:lnTo>
                <a:cubicBezTo>
                  <a:pt x="5390" y="9480"/>
                  <a:pt x="4000" y="8689"/>
                  <a:pt x="3342" y="73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26" name="肘形连接符 25">
            <a:extLst>
              <a:ext uri="{FF2B5EF4-FFF2-40B4-BE49-F238E27FC236}">
                <a16:creationId xmlns:a16="http://schemas.microsoft.com/office/drawing/2014/main" id="{8A9F7D1E-841C-15F9-7E6A-92931D57D1A9}"/>
              </a:ext>
            </a:extLst>
          </p:cNvPr>
          <p:cNvCxnSpPr>
            <a:cxnSpLocks/>
            <a:endCxn id="23" idx="3"/>
          </p:cNvCxnSpPr>
          <p:nvPr/>
        </p:nvCxnSpPr>
        <p:spPr>
          <a:xfrm rot="10800000">
            <a:off x="4572001" y="2064708"/>
            <a:ext cx="777239" cy="473927"/>
          </a:xfrm>
          <a:prstGeom prst="bentConnector3">
            <a:avLst>
              <a:gd name="adj1" fmla="val 1549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58D0B74A-F8CD-7034-4727-5B55C54EBD40}"/>
              </a:ext>
            </a:extLst>
          </p:cNvPr>
          <p:cNvSpPr txBox="1"/>
          <p:nvPr/>
        </p:nvSpPr>
        <p:spPr>
          <a:xfrm>
            <a:off x="3918838" y="1388300"/>
            <a:ext cx="1120628" cy="237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0184" tIns="40184" rIns="40184" bIns="40184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zh-CN" altLang="en-US" sz="1013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办公网</a:t>
            </a:r>
            <a:endParaRPr sz="1013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CAFC322-B541-AE91-E36A-9724B9B08BBA}"/>
              </a:ext>
            </a:extLst>
          </p:cNvPr>
          <p:cNvSpPr/>
          <p:nvPr/>
        </p:nvSpPr>
        <p:spPr>
          <a:xfrm>
            <a:off x="4952990" y="3052323"/>
            <a:ext cx="817527" cy="3056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13" dirty="0"/>
              <a:t>办公网员工画像</a:t>
            </a: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AD4D436E-2290-3BAD-A3BB-5F80AA4FAF71}"/>
              </a:ext>
            </a:extLst>
          </p:cNvPr>
          <p:cNvCxnSpPr>
            <a:cxnSpLocks/>
            <a:stCxn id="13" idx="2"/>
            <a:endCxn id="20" idx="0"/>
          </p:cNvCxnSpPr>
          <p:nvPr/>
        </p:nvCxnSpPr>
        <p:spPr>
          <a:xfrm>
            <a:off x="4137308" y="3721484"/>
            <a:ext cx="1222546" cy="285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B0799EC6-6888-1648-C586-682631123448}"/>
              </a:ext>
            </a:extLst>
          </p:cNvPr>
          <p:cNvCxnSpPr>
            <a:cxnSpLocks/>
            <a:stCxn id="23" idx="2"/>
            <a:endCxn id="20" idx="0"/>
          </p:cNvCxnSpPr>
          <p:nvPr/>
        </p:nvCxnSpPr>
        <p:spPr>
          <a:xfrm>
            <a:off x="4133844" y="2217523"/>
            <a:ext cx="1226010" cy="1789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D1AE725E-E268-FA8C-BD40-56F8D6BF9354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4133295" y="2810524"/>
            <a:ext cx="1226559" cy="1196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38733087-B5D8-650E-2ACF-10F08BA98A6C}"/>
              </a:ext>
            </a:extLst>
          </p:cNvPr>
          <p:cNvCxnSpPr>
            <a:stCxn id="14" idx="0"/>
            <a:endCxn id="17" idx="2"/>
          </p:cNvCxnSpPr>
          <p:nvPr/>
        </p:nvCxnSpPr>
        <p:spPr>
          <a:xfrm flipV="1">
            <a:off x="6572374" y="2124050"/>
            <a:ext cx="1925" cy="418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F367BE4A-2157-DB5B-D127-70F740007A85}"/>
              </a:ext>
            </a:extLst>
          </p:cNvPr>
          <p:cNvCxnSpPr>
            <a:stCxn id="14" idx="2"/>
            <a:endCxn id="21" idx="0"/>
          </p:cNvCxnSpPr>
          <p:nvPr/>
        </p:nvCxnSpPr>
        <p:spPr>
          <a:xfrm>
            <a:off x="6572373" y="2847843"/>
            <a:ext cx="0" cy="566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89BB76D1-2615-62A3-A372-F405C9F0F3F7}"/>
              </a:ext>
            </a:extLst>
          </p:cNvPr>
          <p:cNvCxnSpPr>
            <a:stCxn id="21" idx="1"/>
            <a:endCxn id="13" idx="3"/>
          </p:cNvCxnSpPr>
          <p:nvPr/>
        </p:nvCxnSpPr>
        <p:spPr>
          <a:xfrm flipH="1">
            <a:off x="4575465" y="3567094"/>
            <a:ext cx="1522366" cy="1577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0061AD03-2A31-87CE-A9E1-E623D179F164}"/>
              </a:ext>
            </a:extLst>
          </p:cNvPr>
          <p:cNvSpPr txBox="1">
            <a:spLocks/>
          </p:cNvSpPr>
          <p:nvPr/>
        </p:nvSpPr>
        <p:spPr>
          <a:xfrm>
            <a:off x="735133" y="830867"/>
            <a:ext cx="10928466" cy="58446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64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9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bg1"/>
                </a:solidFill>
              </a:rPr>
              <a:t>办公网应用可信检测实践</a:t>
            </a:r>
          </a:p>
        </p:txBody>
      </p:sp>
    </p:spTree>
    <p:extLst>
      <p:ext uri="{BB962C8B-B14F-4D97-AF65-F5344CB8AC3E}">
        <p14:creationId xmlns:p14="http://schemas.microsoft.com/office/powerpoint/2010/main" val="2865984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4A8BDB1-08EE-5BD6-B99F-13C04AC71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393" y="3301162"/>
            <a:ext cx="16073" cy="32146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805C8B3-33E5-5C77-469E-B628B73C2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97844" y="2411750"/>
            <a:ext cx="1683257" cy="6538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2530665-F007-2AC7-8AA1-CA706A573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5043755" y="2440557"/>
            <a:ext cx="1683257" cy="6538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3BA953C-3D08-C7CE-688E-ECD507EED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607081" y="2584042"/>
            <a:ext cx="16073" cy="3214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CA6999B-305A-07E6-A814-1C156EF4A3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906" y="2881113"/>
            <a:ext cx="959048" cy="450056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53E88A1B-4DD0-2890-FCEE-C4ECDFBF865C}"/>
              </a:ext>
            </a:extLst>
          </p:cNvPr>
          <p:cNvGrpSpPr/>
          <p:nvPr/>
        </p:nvGrpSpPr>
        <p:grpSpPr>
          <a:xfrm>
            <a:off x="4132906" y="3403096"/>
            <a:ext cx="959048" cy="657770"/>
            <a:chOff x="5243512" y="3956922"/>
            <a:chExt cx="1704975" cy="1169368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19EC17D-AF85-5B75-6D32-040FBCDE5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682676" y="3894948"/>
              <a:ext cx="770248" cy="894196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B6D7DEA5-BABC-DC7D-FC8B-7B77EB37C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3512" y="4326190"/>
              <a:ext cx="1704975" cy="800100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CF9DF8C-9519-398C-2E70-DFB8E62799A1}"/>
              </a:ext>
            </a:extLst>
          </p:cNvPr>
          <p:cNvGrpSpPr/>
          <p:nvPr/>
        </p:nvGrpSpPr>
        <p:grpSpPr>
          <a:xfrm>
            <a:off x="1523761" y="2189065"/>
            <a:ext cx="1171295" cy="502985"/>
            <a:chOff x="588924" y="4283729"/>
            <a:chExt cx="2082303" cy="89419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E13C69D-11D5-C482-C16C-627F967B2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979" y="4283729"/>
              <a:ext cx="770248" cy="894196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E497D13-CACB-CD93-C0F4-B239E9827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924" y="4288484"/>
              <a:ext cx="1704975" cy="800100"/>
            </a:xfrm>
            <a:prstGeom prst="rect">
              <a:avLst/>
            </a:prstGeom>
          </p:spPr>
        </p:pic>
      </p:grpSp>
      <p:sp>
        <p:nvSpPr>
          <p:cNvPr id="14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E11F7562-1E54-AB2A-552E-7E9E5F25C20A}"/>
              </a:ext>
            </a:extLst>
          </p:cNvPr>
          <p:cNvSpPr txBox="1"/>
          <p:nvPr/>
        </p:nvSpPr>
        <p:spPr>
          <a:xfrm>
            <a:off x="1613314" y="2306941"/>
            <a:ext cx="843233" cy="219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0184" tIns="40184" rIns="40184" bIns="40184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zh-CN" altLang="en-US" sz="9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可信网络环境</a:t>
            </a:r>
            <a:endParaRPr sz="9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8A87D011-B24D-7193-9B81-E16AE3BD2160}"/>
              </a:ext>
            </a:extLst>
          </p:cNvPr>
          <p:cNvSpPr txBox="1"/>
          <p:nvPr/>
        </p:nvSpPr>
        <p:spPr>
          <a:xfrm>
            <a:off x="4214910" y="3733509"/>
            <a:ext cx="903473" cy="219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0184" tIns="40184" rIns="40184" bIns="40184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zh-CN" altLang="en-US" sz="9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办公网员工画像</a:t>
            </a:r>
            <a:endParaRPr sz="9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6E23208-4BAE-B033-3CB5-CE11B7B2BBA1}"/>
              </a:ext>
            </a:extLst>
          </p:cNvPr>
          <p:cNvGrpSpPr/>
          <p:nvPr/>
        </p:nvGrpSpPr>
        <p:grpSpPr>
          <a:xfrm rot="10800000">
            <a:off x="4140212" y="2117811"/>
            <a:ext cx="959048" cy="657770"/>
            <a:chOff x="5243512" y="3956922"/>
            <a:chExt cx="1704975" cy="1169368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850CCF8F-134D-A1B1-9449-44214437C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682676" y="3894948"/>
              <a:ext cx="770248" cy="894196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9ACF7855-7D99-09B6-A98A-FFF769A4A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3512" y="4326190"/>
              <a:ext cx="1704975" cy="800100"/>
            </a:xfrm>
            <a:prstGeom prst="rect">
              <a:avLst/>
            </a:prstGeom>
          </p:spPr>
        </p:pic>
      </p:grpSp>
      <p:sp>
        <p:nvSpPr>
          <p:cNvPr id="19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A1C6A7DF-BDB7-1720-C81E-4E7D376BA0B4}"/>
              </a:ext>
            </a:extLst>
          </p:cNvPr>
          <p:cNvSpPr txBox="1"/>
          <p:nvPr/>
        </p:nvSpPr>
        <p:spPr>
          <a:xfrm>
            <a:off x="4214911" y="2212819"/>
            <a:ext cx="843233" cy="219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0184" tIns="40184" rIns="40184" bIns="40184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zh-CN" altLang="en-US" sz="9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可信浏览器</a:t>
            </a:r>
            <a:endParaRPr sz="9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69E1390-7959-8E3B-5822-566E3CDB7A72}"/>
              </a:ext>
            </a:extLst>
          </p:cNvPr>
          <p:cNvGrpSpPr/>
          <p:nvPr/>
        </p:nvGrpSpPr>
        <p:grpSpPr>
          <a:xfrm flipH="1">
            <a:off x="6529804" y="2216132"/>
            <a:ext cx="1171295" cy="502985"/>
            <a:chOff x="588924" y="4283729"/>
            <a:chExt cx="2082303" cy="894196"/>
          </a:xfrm>
          <a:effectLst>
            <a:outerShdw blurRad="1066806" dist="50800" dir="5400000" algn="ctr" rotWithShape="0">
              <a:srgbClr val="000000">
                <a:alpha val="43137"/>
              </a:srgbClr>
            </a:outerShdw>
          </a:effectLst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71AF15DF-4A63-7EE2-632C-2A001B207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979" y="4283729"/>
              <a:ext cx="770248" cy="894196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4340A491-992E-9737-FA1D-7EBF7F6DA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924" y="4288484"/>
              <a:ext cx="1704975" cy="800100"/>
            </a:xfrm>
            <a:prstGeom prst="rect">
              <a:avLst/>
            </a:prstGeom>
          </p:spPr>
        </p:pic>
      </p:grpSp>
      <p:sp>
        <p:nvSpPr>
          <p:cNvPr id="23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C43855C8-08E2-93DD-CBA6-D2D1ADDC630C}"/>
              </a:ext>
            </a:extLst>
          </p:cNvPr>
          <p:cNvSpPr txBox="1"/>
          <p:nvPr/>
        </p:nvSpPr>
        <p:spPr>
          <a:xfrm>
            <a:off x="6842828" y="2330732"/>
            <a:ext cx="843233" cy="219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0184" tIns="40184" rIns="40184" bIns="40184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zh-CN" altLang="en-US" sz="9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可信人群</a:t>
            </a:r>
            <a:endParaRPr sz="9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577EE4F-8ADA-0929-7A09-5FA06C6F55CC}"/>
              </a:ext>
            </a:extLst>
          </p:cNvPr>
          <p:cNvSpPr/>
          <p:nvPr/>
        </p:nvSpPr>
        <p:spPr>
          <a:xfrm>
            <a:off x="4132905" y="4116003"/>
            <a:ext cx="1416174" cy="4937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0731" indent="-160731">
              <a:buFont typeface="Arial" panose="020B0604020202020204" pitchFamily="34" charset="0"/>
              <a:buChar char="•"/>
            </a:pPr>
            <a:r>
              <a:rPr lang="zh-CN" altLang="en-US" sz="1013" dirty="0"/>
              <a:t>不变的身份证号</a:t>
            </a:r>
            <a:endParaRPr lang="en-US" altLang="zh-CN" sz="1013" dirty="0"/>
          </a:p>
          <a:p>
            <a:pPr marL="160731" indent="-160731">
              <a:buFont typeface="Arial" panose="020B0604020202020204" pitchFamily="34" charset="0"/>
              <a:buChar char="•"/>
            </a:pPr>
            <a:r>
              <a:rPr lang="zh-CN" altLang="en-US" sz="1013" dirty="0"/>
              <a:t>不变的手机号</a:t>
            </a:r>
            <a:endParaRPr lang="en-US" altLang="zh-CN" sz="1013" dirty="0"/>
          </a:p>
          <a:p>
            <a:pPr marL="160731" indent="-160731">
              <a:buFont typeface="Arial" panose="020B0604020202020204" pitchFamily="34" charset="0"/>
              <a:buChar char="•"/>
            </a:pPr>
            <a:r>
              <a:rPr lang="zh-CN" altLang="en-US" sz="1013" dirty="0"/>
              <a:t>不变的名字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C33DAB6-0339-576B-59FA-117695DC5F2A}"/>
              </a:ext>
            </a:extLst>
          </p:cNvPr>
          <p:cNvSpPr/>
          <p:nvPr/>
        </p:nvSpPr>
        <p:spPr>
          <a:xfrm>
            <a:off x="1553703" y="2723512"/>
            <a:ext cx="1416174" cy="4937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0731" indent="-160731">
              <a:buFont typeface="Arial" panose="020B0604020202020204" pitchFamily="34" charset="0"/>
              <a:buChar char="•"/>
            </a:pPr>
            <a:r>
              <a:rPr lang="zh-CN" altLang="en-US" sz="1013" dirty="0"/>
              <a:t>相对固定的出口</a:t>
            </a:r>
            <a:r>
              <a:rPr lang="en-US" altLang="zh-CN" sz="1013" dirty="0"/>
              <a:t>IP</a:t>
            </a:r>
          </a:p>
          <a:p>
            <a:pPr marL="160731" indent="-160731">
              <a:buFont typeface="Arial" panose="020B0604020202020204" pitchFamily="34" charset="0"/>
              <a:buChar char="•"/>
            </a:pPr>
            <a:r>
              <a:rPr lang="zh-CN" altLang="en-US" sz="1013" dirty="0"/>
              <a:t>相对不变的网段</a:t>
            </a:r>
            <a:endParaRPr lang="en-US" altLang="zh-CN" sz="1013" dirty="0"/>
          </a:p>
          <a:p>
            <a:pPr marL="160731" indent="-160731">
              <a:buFont typeface="Arial" panose="020B0604020202020204" pitchFamily="34" charset="0"/>
              <a:buChar char="•"/>
            </a:pPr>
            <a:r>
              <a:rPr lang="zh-CN" altLang="en-US" sz="1013" dirty="0"/>
              <a:t>相对不变的区域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A8D59F0-F941-1EB2-8020-AFA1CCA14830}"/>
              </a:ext>
            </a:extLst>
          </p:cNvPr>
          <p:cNvSpPr/>
          <p:nvPr/>
        </p:nvSpPr>
        <p:spPr>
          <a:xfrm>
            <a:off x="3958560" y="1531356"/>
            <a:ext cx="1756440" cy="4937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0731" indent="-160731">
              <a:buFont typeface="Arial" panose="020B0604020202020204" pitchFamily="34" charset="0"/>
              <a:buChar char="•"/>
            </a:pPr>
            <a:r>
              <a:rPr lang="zh-CN" altLang="en-US" sz="1013" dirty="0"/>
              <a:t>相对不变的浏览器类型</a:t>
            </a:r>
            <a:endParaRPr lang="en-US" altLang="zh-CN" sz="1013" dirty="0"/>
          </a:p>
          <a:p>
            <a:pPr marL="160731" indent="-160731">
              <a:buFont typeface="Arial" panose="020B0604020202020204" pitchFamily="34" charset="0"/>
              <a:buChar char="•"/>
            </a:pPr>
            <a:r>
              <a:rPr lang="zh-CN" altLang="en-US" sz="1013" dirty="0"/>
              <a:t>同类型浏览器版本号不断升级到更高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65A2322-2C0D-DF40-32CD-C000AB390559}"/>
              </a:ext>
            </a:extLst>
          </p:cNvPr>
          <p:cNvSpPr/>
          <p:nvPr/>
        </p:nvSpPr>
        <p:spPr>
          <a:xfrm>
            <a:off x="6284924" y="2798212"/>
            <a:ext cx="1416174" cy="4937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0731" indent="-160731">
              <a:buFont typeface="Arial" panose="020B0604020202020204" pitchFamily="34" charset="0"/>
              <a:buChar char="•"/>
            </a:pPr>
            <a:r>
              <a:rPr lang="zh-CN" altLang="en-US" sz="1013" dirty="0"/>
              <a:t>人群的业务属性相对固定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8424CBEA-445E-A585-C2FE-4D45FC68185C}"/>
              </a:ext>
            </a:extLst>
          </p:cNvPr>
          <p:cNvGrpSpPr/>
          <p:nvPr/>
        </p:nvGrpSpPr>
        <p:grpSpPr>
          <a:xfrm>
            <a:off x="3965547" y="2605656"/>
            <a:ext cx="1309837" cy="1199353"/>
            <a:chOff x="4951520" y="1294780"/>
            <a:chExt cx="2288959" cy="2282002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0FF98D28-044A-E6DB-D47E-7102BBFFF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520" y="1294780"/>
              <a:ext cx="2288959" cy="2282002"/>
            </a:xfrm>
            <a:prstGeom prst="rect">
              <a:avLst/>
            </a:prstGeom>
          </p:spPr>
        </p:pic>
        <p:sp>
          <p:nvSpPr>
            <p:cNvPr id="30" name="28pt | 内容简介，关键词等等 Our businesses comprised core commerce, cloud computing, digital media and entertainment. We enable businesses to transform the way they market, sell, operate and improve their efficiencies.">
              <a:extLst>
                <a:ext uri="{FF2B5EF4-FFF2-40B4-BE49-F238E27FC236}">
                  <a16:creationId xmlns:a16="http://schemas.microsoft.com/office/drawing/2014/main" id="{F4648A18-229C-7767-0EA6-AB0375B5EB5A}"/>
                </a:ext>
              </a:extLst>
            </p:cNvPr>
            <p:cNvSpPr txBox="1"/>
            <p:nvPr/>
          </p:nvSpPr>
          <p:spPr>
            <a:xfrm>
              <a:off x="5323085" y="2216318"/>
              <a:ext cx="1545829" cy="74757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4" tIns="40184" rIns="40184" bIns="40184">
              <a:spAutoFit/>
            </a:bodyPr>
            <a:lstStyle>
              <a:lvl1pPr algn="l">
                <a:defRPr sz="2800" b="0">
                  <a:solidFill>
                    <a:srgbClr val="EC6C01"/>
                  </a:solidFill>
                  <a:latin typeface="Alibaba PuHuiTi R"/>
                  <a:ea typeface="Alibaba PuHuiTi R"/>
                  <a:cs typeface="Alibaba PuHuiTi R"/>
                  <a:sym typeface="Alibaba PuHuiTi"/>
                </a:defRPr>
              </a:lvl1pPr>
            </a:lstStyle>
            <a:p>
              <a:pPr algn="ctr"/>
              <a:r>
                <a:rPr lang="zh-CN" altLang="en-US" sz="1013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可信数据访问行为</a:t>
              </a:r>
              <a:endParaRPr sz="1013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8E26BDA0-5F97-4072-2E1D-2ED3F4736653}"/>
              </a:ext>
            </a:extLst>
          </p:cNvPr>
          <p:cNvSpPr txBox="1">
            <a:spLocks/>
          </p:cNvSpPr>
          <p:nvPr/>
        </p:nvSpPr>
        <p:spPr>
          <a:xfrm>
            <a:off x="735133" y="830867"/>
            <a:ext cx="10928466" cy="58446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64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9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bg1"/>
                </a:solidFill>
              </a:rPr>
              <a:t>办公网应用可信检测实践</a:t>
            </a:r>
          </a:p>
        </p:txBody>
      </p:sp>
    </p:spTree>
    <p:extLst>
      <p:ext uri="{BB962C8B-B14F-4D97-AF65-F5344CB8AC3E}">
        <p14:creationId xmlns:p14="http://schemas.microsoft.com/office/powerpoint/2010/main" val="3655838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>
            <a:extLst>
              <a:ext uri="{FF2B5EF4-FFF2-40B4-BE49-F238E27FC236}">
                <a16:creationId xmlns:a16="http://schemas.microsoft.com/office/drawing/2014/main" id="{F1F7BA9E-5662-37F7-DD01-15484BC0176A}"/>
              </a:ext>
            </a:extLst>
          </p:cNvPr>
          <p:cNvSpPr txBox="1"/>
          <p:nvPr/>
        </p:nvSpPr>
        <p:spPr>
          <a:xfrm>
            <a:off x="982882" y="1016776"/>
            <a:ext cx="1858201" cy="523220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b="1" spc="450" dirty="0">
                <a:solidFill>
                  <a:srgbClr val="1FFFFF"/>
                </a:solidFill>
                <a:effectLst>
                  <a:glow rad="762000">
                    <a:srgbClr val="44DEC1">
                      <a:alpha val="5000"/>
                    </a:srgbClr>
                  </a:glow>
                </a:effectLst>
              </a:rPr>
              <a:t>自我简介</a:t>
            </a:r>
          </a:p>
        </p:txBody>
      </p:sp>
      <p:sp>
        <p:nvSpPr>
          <p:cNvPr id="26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DC09594E-0DDD-83E2-4932-E2156689A927}"/>
              </a:ext>
            </a:extLst>
          </p:cNvPr>
          <p:cNvSpPr txBox="1"/>
          <p:nvPr/>
        </p:nvSpPr>
        <p:spPr>
          <a:xfrm>
            <a:off x="982882" y="1781385"/>
            <a:ext cx="3597284" cy="315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3578" tIns="53578" rIns="53578" bIns="53578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en-US" altLang="zh-CN" sz="135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</a:t>
            </a:r>
            <a:r>
              <a:rPr lang="zh-CN" altLang="en-US" sz="135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年至今 网商银行信息安全部 安全工程师</a:t>
            </a:r>
            <a:endParaRPr sz="135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D519B329-4180-B43C-6387-0F27A294D7DB}"/>
              </a:ext>
            </a:extLst>
          </p:cNvPr>
          <p:cNvSpPr txBox="1"/>
          <p:nvPr/>
        </p:nvSpPr>
        <p:spPr>
          <a:xfrm>
            <a:off x="982880" y="2201712"/>
            <a:ext cx="3597284" cy="315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3578" tIns="53578" rIns="53578" bIns="53578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en-US" altLang="zh-CN" sz="135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</a:t>
            </a:r>
            <a:r>
              <a:rPr lang="zh-CN" altLang="en-US" sz="135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年硕士毕业于西安电子科技大学 </a:t>
            </a:r>
            <a:endParaRPr sz="135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16A2F7D2-676F-DE45-6F1E-17800C6BA426}"/>
              </a:ext>
            </a:extLst>
          </p:cNvPr>
          <p:cNvSpPr txBox="1"/>
          <p:nvPr/>
        </p:nvSpPr>
        <p:spPr>
          <a:xfrm>
            <a:off x="982880" y="2622041"/>
            <a:ext cx="3597284" cy="315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3578" tIns="53578" rIns="53578" bIns="53578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zh-CN" altLang="en-US" sz="135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技术博客：</a:t>
            </a:r>
            <a:r>
              <a:rPr lang="en-US" altLang="zh-CN" sz="135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https://4o4notfound.org</a:t>
            </a:r>
            <a:endParaRPr sz="135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73ECB461-0E31-91A0-90B4-85E74EB52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918" y="1493726"/>
            <a:ext cx="2047875" cy="20478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58664487-7984-BE47-056B-4B72599CAEF2}"/>
              </a:ext>
            </a:extLst>
          </p:cNvPr>
          <p:cNvSpPr txBox="1"/>
          <p:nvPr/>
        </p:nvSpPr>
        <p:spPr>
          <a:xfrm>
            <a:off x="852568" y="1719561"/>
            <a:ext cx="6147263" cy="942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0184" tIns="40184" rIns="40184" bIns="40184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marL="160731" indent="-160731" algn="just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检测和防御的关系是互为犄角、互为纵深</a:t>
            </a:r>
            <a:endParaRPr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60731" indent="-160731" algn="just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数据驱动对人机预期内行为的理解</a:t>
            </a:r>
            <a:endParaRPr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60731" indent="-160731" algn="just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基于数据特征对可信行为理解越深刻，检测效率越高</a:t>
            </a:r>
            <a:endParaRPr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60731" indent="-160731" algn="just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基于安全切面实现业务无感知可信纵深检测</a:t>
            </a:r>
            <a:endParaRPr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F9E704-16BD-3221-1F63-73143BBBD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522" y="1415333"/>
            <a:ext cx="1671837" cy="1671837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0DFE3B4B-989F-D092-2EBF-659D3D4B22F6}"/>
              </a:ext>
            </a:extLst>
          </p:cNvPr>
          <p:cNvSpPr txBox="1">
            <a:spLocks/>
          </p:cNvSpPr>
          <p:nvPr/>
        </p:nvSpPr>
        <p:spPr>
          <a:xfrm>
            <a:off x="735133" y="830867"/>
            <a:ext cx="10928466" cy="58446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64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9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bg1"/>
                </a:solidFill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231639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C07F04E-C08D-D459-FC3B-C3B6DEF6445C}"/>
              </a:ext>
            </a:extLst>
          </p:cNvPr>
          <p:cNvSpPr txBox="1"/>
          <p:nvPr/>
        </p:nvSpPr>
        <p:spPr>
          <a:xfrm>
            <a:off x="1502796" y="996759"/>
            <a:ext cx="1415743" cy="4616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 algn="l"/>
            <a:r>
              <a:rPr lang="zh-CN" altLang="en-US" sz="2400" b="1" spc="600" dirty="0">
                <a:solidFill>
                  <a:srgbClr val="1FFFFF"/>
                </a:solidFill>
                <a:effectLst>
                  <a:glow rad="762000">
                    <a:srgbClr val="44DEC1">
                      <a:alpha val="5000"/>
                    </a:srgbClr>
                  </a:glow>
                </a:effectLst>
              </a:rPr>
              <a:t>目录</a:t>
            </a:r>
          </a:p>
        </p:txBody>
      </p:sp>
      <p:sp>
        <p:nvSpPr>
          <p:cNvPr id="3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BBAB4C80-A315-0A8E-B971-31F3A236A41E}"/>
              </a:ext>
            </a:extLst>
          </p:cNvPr>
          <p:cNvSpPr txBox="1"/>
          <p:nvPr/>
        </p:nvSpPr>
        <p:spPr>
          <a:xfrm>
            <a:off x="1572634" y="1626069"/>
            <a:ext cx="4976591" cy="359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en-US" sz="1400" b="1" dirty="0" err="1">
                <a:solidFill>
                  <a:srgbClr val="36DBE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数字银行数据盗取风险</a:t>
            </a:r>
            <a:endParaRPr sz="1400" b="1" dirty="0">
              <a:solidFill>
                <a:srgbClr val="36DBE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FC0DBC97-5846-3923-3EB6-51CEBA35CE72}"/>
              </a:ext>
            </a:extLst>
          </p:cNvPr>
          <p:cNvSpPr txBox="1"/>
          <p:nvPr/>
        </p:nvSpPr>
        <p:spPr>
          <a:xfrm>
            <a:off x="1572633" y="2153427"/>
            <a:ext cx="4976591" cy="359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zh-CN" alt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可信纵深防御理念与实践</a:t>
            </a:r>
            <a:endParaRPr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1141D429-894C-083C-2784-F0C505683556}"/>
              </a:ext>
            </a:extLst>
          </p:cNvPr>
          <p:cNvSpPr txBox="1"/>
          <p:nvPr/>
        </p:nvSpPr>
        <p:spPr>
          <a:xfrm>
            <a:off x="1572633" y="2712158"/>
            <a:ext cx="4976591" cy="359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zh-CN" alt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数据盗取风险可信纵深检测切面</a:t>
            </a:r>
            <a:endParaRPr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D458E126-EBCC-D1A7-911A-D5CFEDCCE69A}"/>
              </a:ext>
            </a:extLst>
          </p:cNvPr>
          <p:cNvSpPr txBox="1"/>
          <p:nvPr/>
        </p:nvSpPr>
        <p:spPr>
          <a:xfrm>
            <a:off x="1572633" y="3283315"/>
            <a:ext cx="4976591" cy="359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zh-CN" alt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数据盗取可信纵深检测切面实践</a:t>
            </a:r>
            <a:endParaRPr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A429A15C-DD22-FA8D-13AC-D671B77D1E34}"/>
              </a:ext>
            </a:extLst>
          </p:cNvPr>
          <p:cNvSpPr txBox="1"/>
          <p:nvPr/>
        </p:nvSpPr>
        <p:spPr>
          <a:xfrm>
            <a:off x="1572633" y="3854472"/>
            <a:ext cx="4976591" cy="359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zh-CN" alt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总结</a:t>
            </a:r>
            <a:endParaRPr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7535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B854246D-E38B-EA43-F57C-548DF99E0408}"/>
              </a:ext>
            </a:extLst>
          </p:cNvPr>
          <p:cNvSpPr/>
          <p:nvPr/>
        </p:nvSpPr>
        <p:spPr>
          <a:xfrm>
            <a:off x="2470657" y="3368172"/>
            <a:ext cx="27404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500" b="1" dirty="0">
                <a:solidFill>
                  <a:srgbClr val="1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银行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1BDD15D-7790-904D-5E7A-F14B937F371D}"/>
              </a:ext>
            </a:extLst>
          </p:cNvPr>
          <p:cNvSpPr/>
          <p:nvPr/>
        </p:nvSpPr>
        <p:spPr>
          <a:xfrm>
            <a:off x="5355002" y="3368172"/>
            <a:ext cx="229015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500" b="1" dirty="0">
                <a:solidFill>
                  <a:srgbClr val="1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互联网企业</a:t>
            </a: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7281396-99F2-27C4-2A28-8B517BF1D085}"/>
              </a:ext>
            </a:extLst>
          </p:cNvPr>
          <p:cNvSpPr/>
          <p:nvPr/>
        </p:nvSpPr>
        <p:spPr>
          <a:xfrm>
            <a:off x="2022788" y="1811204"/>
            <a:ext cx="1449729" cy="12679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350" dirty="0"/>
              <a:t>安全</a:t>
            </a: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8CE11D1F-6C43-58D6-17E0-7C790EC2B383}"/>
              </a:ext>
            </a:extLst>
          </p:cNvPr>
          <p:cNvSpPr>
            <a:spLocks/>
          </p:cNvSpPr>
          <p:nvPr/>
        </p:nvSpPr>
        <p:spPr>
          <a:xfrm>
            <a:off x="5150321" y="1839944"/>
            <a:ext cx="1449729" cy="12679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350" dirty="0"/>
              <a:t>高效率</a:t>
            </a:r>
          </a:p>
        </p:txBody>
      </p:sp>
      <p:sp>
        <p:nvSpPr>
          <p:cNvPr id="33" name="iconfont-11253-5327405">
            <a:extLst>
              <a:ext uri="{FF2B5EF4-FFF2-40B4-BE49-F238E27FC236}">
                <a16:creationId xmlns:a16="http://schemas.microsoft.com/office/drawing/2014/main" id="{E937F723-555E-E368-E36C-1973330BF0FC}"/>
              </a:ext>
            </a:extLst>
          </p:cNvPr>
          <p:cNvSpPr>
            <a:spLocks noChangeAspect="1"/>
          </p:cNvSpPr>
          <p:nvPr/>
        </p:nvSpPr>
        <p:spPr>
          <a:xfrm>
            <a:off x="4098679" y="2245271"/>
            <a:ext cx="456992" cy="457264"/>
          </a:xfrm>
          <a:custGeom>
            <a:avLst/>
            <a:gdLst>
              <a:gd name="T0" fmla="*/ 6998 w 6998"/>
              <a:gd name="T1" fmla="*/ 5634 h 7000"/>
              <a:gd name="T2" fmla="*/ 6833 w 6998"/>
              <a:gd name="T3" fmla="*/ 6034 h 7000"/>
              <a:gd name="T4" fmla="*/ 6031 w 6998"/>
              <a:gd name="T5" fmla="*/ 6835 h 7000"/>
              <a:gd name="T6" fmla="*/ 5631 w 6998"/>
              <a:gd name="T7" fmla="*/ 7000 h 7000"/>
              <a:gd name="T8" fmla="*/ 5231 w 6998"/>
              <a:gd name="T9" fmla="*/ 6835 h 7000"/>
              <a:gd name="T10" fmla="*/ 3499 w 6998"/>
              <a:gd name="T11" fmla="*/ 5101 h 7000"/>
              <a:gd name="T12" fmla="*/ 1768 w 6998"/>
              <a:gd name="T13" fmla="*/ 6835 h 7000"/>
              <a:gd name="T14" fmla="*/ 1368 w 6998"/>
              <a:gd name="T15" fmla="*/ 7000 h 7000"/>
              <a:gd name="T16" fmla="*/ 968 w 6998"/>
              <a:gd name="T17" fmla="*/ 6835 h 7000"/>
              <a:gd name="T18" fmla="*/ 167 w 6998"/>
              <a:gd name="T19" fmla="*/ 6034 h 7000"/>
              <a:gd name="T20" fmla="*/ 2 w 6998"/>
              <a:gd name="T21" fmla="*/ 5634 h 7000"/>
              <a:gd name="T22" fmla="*/ 167 w 6998"/>
              <a:gd name="T23" fmla="*/ 5234 h 7000"/>
              <a:gd name="T24" fmla="*/ 1898 w 6998"/>
              <a:gd name="T25" fmla="*/ 3502 h 7000"/>
              <a:gd name="T26" fmla="*/ 165 w 6998"/>
              <a:gd name="T27" fmla="*/ 1769 h 7000"/>
              <a:gd name="T28" fmla="*/ 0 w 6998"/>
              <a:gd name="T29" fmla="*/ 1369 h 7000"/>
              <a:gd name="T30" fmla="*/ 165 w 6998"/>
              <a:gd name="T31" fmla="*/ 969 h 7000"/>
              <a:gd name="T32" fmla="*/ 966 w 6998"/>
              <a:gd name="T33" fmla="*/ 167 h 7000"/>
              <a:gd name="T34" fmla="*/ 1367 w 6998"/>
              <a:gd name="T35" fmla="*/ 2 h 7000"/>
              <a:gd name="T36" fmla="*/ 1767 w 6998"/>
              <a:gd name="T37" fmla="*/ 167 h 7000"/>
              <a:gd name="T38" fmla="*/ 3499 w 6998"/>
              <a:gd name="T39" fmla="*/ 1896 h 7000"/>
              <a:gd name="T40" fmla="*/ 5230 w 6998"/>
              <a:gd name="T41" fmla="*/ 165 h 7000"/>
              <a:gd name="T42" fmla="*/ 5630 w 6998"/>
              <a:gd name="T43" fmla="*/ 0 h 7000"/>
              <a:gd name="T44" fmla="*/ 6030 w 6998"/>
              <a:gd name="T45" fmla="*/ 165 h 7000"/>
              <a:gd name="T46" fmla="*/ 6832 w 6998"/>
              <a:gd name="T47" fmla="*/ 966 h 7000"/>
              <a:gd name="T48" fmla="*/ 6997 w 6998"/>
              <a:gd name="T49" fmla="*/ 1366 h 7000"/>
              <a:gd name="T50" fmla="*/ 6832 w 6998"/>
              <a:gd name="T51" fmla="*/ 1766 h 7000"/>
              <a:gd name="T52" fmla="*/ 5102 w 6998"/>
              <a:gd name="T53" fmla="*/ 3501 h 7000"/>
              <a:gd name="T54" fmla="*/ 6833 w 6998"/>
              <a:gd name="T55" fmla="*/ 5233 h 7000"/>
              <a:gd name="T56" fmla="*/ 6998 w 6998"/>
              <a:gd name="T57" fmla="*/ 5634 h 7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998" h="7000">
                <a:moveTo>
                  <a:pt x="6998" y="5634"/>
                </a:moveTo>
                <a:cubicBezTo>
                  <a:pt x="6998" y="5791"/>
                  <a:pt x="6944" y="5925"/>
                  <a:pt x="6833" y="6034"/>
                </a:cubicBezTo>
                <a:lnTo>
                  <a:pt x="6031" y="6835"/>
                </a:lnTo>
                <a:cubicBezTo>
                  <a:pt x="5922" y="6945"/>
                  <a:pt x="5788" y="7000"/>
                  <a:pt x="5631" y="7000"/>
                </a:cubicBezTo>
                <a:cubicBezTo>
                  <a:pt x="5474" y="7000"/>
                  <a:pt x="5340" y="6946"/>
                  <a:pt x="5231" y="6835"/>
                </a:cubicBezTo>
                <a:lnTo>
                  <a:pt x="3499" y="5101"/>
                </a:lnTo>
                <a:lnTo>
                  <a:pt x="1768" y="6835"/>
                </a:lnTo>
                <a:cubicBezTo>
                  <a:pt x="1658" y="6945"/>
                  <a:pt x="1524" y="7000"/>
                  <a:pt x="1368" y="7000"/>
                </a:cubicBezTo>
                <a:cubicBezTo>
                  <a:pt x="1210" y="7000"/>
                  <a:pt x="1077" y="6946"/>
                  <a:pt x="968" y="6835"/>
                </a:cubicBezTo>
                <a:lnTo>
                  <a:pt x="167" y="6034"/>
                </a:lnTo>
                <a:cubicBezTo>
                  <a:pt x="57" y="5924"/>
                  <a:pt x="2" y="5790"/>
                  <a:pt x="2" y="5634"/>
                </a:cubicBezTo>
                <a:cubicBezTo>
                  <a:pt x="2" y="5478"/>
                  <a:pt x="55" y="5343"/>
                  <a:pt x="167" y="5234"/>
                </a:cubicBezTo>
                <a:lnTo>
                  <a:pt x="1898" y="3502"/>
                </a:lnTo>
                <a:lnTo>
                  <a:pt x="165" y="1769"/>
                </a:lnTo>
                <a:cubicBezTo>
                  <a:pt x="55" y="1659"/>
                  <a:pt x="0" y="1525"/>
                  <a:pt x="0" y="1369"/>
                </a:cubicBezTo>
                <a:cubicBezTo>
                  <a:pt x="0" y="1211"/>
                  <a:pt x="54" y="1077"/>
                  <a:pt x="165" y="969"/>
                </a:cubicBezTo>
                <a:lnTo>
                  <a:pt x="966" y="167"/>
                </a:lnTo>
                <a:cubicBezTo>
                  <a:pt x="1077" y="57"/>
                  <a:pt x="1210" y="2"/>
                  <a:pt x="1367" y="2"/>
                </a:cubicBezTo>
                <a:cubicBezTo>
                  <a:pt x="1524" y="2"/>
                  <a:pt x="1658" y="56"/>
                  <a:pt x="1767" y="167"/>
                </a:cubicBezTo>
                <a:lnTo>
                  <a:pt x="3499" y="1896"/>
                </a:lnTo>
                <a:lnTo>
                  <a:pt x="5230" y="165"/>
                </a:lnTo>
                <a:cubicBezTo>
                  <a:pt x="5340" y="55"/>
                  <a:pt x="5474" y="0"/>
                  <a:pt x="5630" y="0"/>
                </a:cubicBezTo>
                <a:cubicBezTo>
                  <a:pt x="5788" y="0"/>
                  <a:pt x="5922" y="54"/>
                  <a:pt x="6030" y="165"/>
                </a:cubicBezTo>
                <a:lnTo>
                  <a:pt x="6832" y="966"/>
                </a:lnTo>
                <a:cubicBezTo>
                  <a:pt x="6942" y="1076"/>
                  <a:pt x="6997" y="1210"/>
                  <a:pt x="6997" y="1366"/>
                </a:cubicBezTo>
                <a:cubicBezTo>
                  <a:pt x="6997" y="1524"/>
                  <a:pt x="6943" y="1658"/>
                  <a:pt x="6832" y="1766"/>
                </a:cubicBezTo>
                <a:lnTo>
                  <a:pt x="5102" y="3501"/>
                </a:lnTo>
                <a:lnTo>
                  <a:pt x="6833" y="5233"/>
                </a:lnTo>
                <a:cubicBezTo>
                  <a:pt x="6944" y="5341"/>
                  <a:pt x="6998" y="5475"/>
                  <a:pt x="6998" y="56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811EF49-2E87-1495-FE87-D2500FBA5A49}"/>
              </a:ext>
            </a:extLst>
          </p:cNvPr>
          <p:cNvSpPr/>
          <p:nvPr/>
        </p:nvSpPr>
        <p:spPr>
          <a:xfrm>
            <a:off x="2747654" y="4144688"/>
            <a:ext cx="354459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500" b="1" dirty="0">
                <a:solidFill>
                  <a:srgbClr val="1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数字银行兼顾银行级安全和互联网效率</a:t>
            </a:r>
          </a:p>
        </p:txBody>
      </p:sp>
      <p:sp>
        <p:nvSpPr>
          <p:cNvPr id="35" name="标题 1">
            <a:extLst>
              <a:ext uri="{FF2B5EF4-FFF2-40B4-BE49-F238E27FC236}">
                <a16:creationId xmlns:a16="http://schemas.microsoft.com/office/drawing/2014/main" id="{A054E44B-33BA-94D0-0702-B7F41AD36E8E}"/>
              </a:ext>
            </a:extLst>
          </p:cNvPr>
          <p:cNvSpPr txBox="1">
            <a:spLocks/>
          </p:cNvSpPr>
          <p:nvPr/>
        </p:nvSpPr>
        <p:spPr>
          <a:xfrm>
            <a:off x="735133" y="830867"/>
            <a:ext cx="10928466" cy="58446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64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9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6" name="标题 1">
            <a:extLst>
              <a:ext uri="{FF2B5EF4-FFF2-40B4-BE49-F238E27FC236}">
                <a16:creationId xmlns:a16="http://schemas.microsoft.com/office/drawing/2014/main" id="{DEB007CD-3D63-9EAA-AE86-0604C040B530}"/>
              </a:ext>
            </a:extLst>
          </p:cNvPr>
          <p:cNvSpPr txBox="1">
            <a:spLocks/>
          </p:cNvSpPr>
          <p:nvPr/>
        </p:nvSpPr>
        <p:spPr>
          <a:xfrm>
            <a:off x="887533" y="983267"/>
            <a:ext cx="10928466" cy="58446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64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9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bg1"/>
                </a:solidFill>
              </a:rPr>
              <a:t>数字银行</a:t>
            </a:r>
          </a:p>
        </p:txBody>
      </p:sp>
    </p:spTree>
    <p:extLst>
      <p:ext uri="{BB962C8B-B14F-4D97-AF65-F5344CB8AC3E}">
        <p14:creationId xmlns:p14="http://schemas.microsoft.com/office/powerpoint/2010/main" val="319725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>
            <a:extLst>
              <a:ext uri="{FF2B5EF4-FFF2-40B4-BE49-F238E27FC236}">
                <a16:creationId xmlns:a16="http://schemas.microsoft.com/office/drawing/2014/main" id="{21901AC4-0304-2D9A-420E-56992F55AEBD}"/>
              </a:ext>
            </a:extLst>
          </p:cNvPr>
          <p:cNvSpPr txBox="1">
            <a:spLocks/>
          </p:cNvSpPr>
          <p:nvPr/>
        </p:nvSpPr>
        <p:spPr>
          <a:xfrm>
            <a:off x="735133" y="830867"/>
            <a:ext cx="10928466" cy="58446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64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9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bg1"/>
                </a:solidFill>
              </a:rPr>
              <a:t>数字银行数据盗取风险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B205D22-B5BD-CAB9-DFE1-CC7BD994F71C}"/>
              </a:ext>
            </a:extLst>
          </p:cNvPr>
          <p:cNvSpPr/>
          <p:nvPr/>
        </p:nvSpPr>
        <p:spPr>
          <a:xfrm>
            <a:off x="3685309" y="5319421"/>
            <a:ext cx="47261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000" b="1" dirty="0">
                <a:solidFill>
                  <a:srgbClr val="1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数字银行兼顾银行级安全和互联网效率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0B6CE96-22BC-97DC-3F99-4945A36BFDE5}"/>
              </a:ext>
            </a:extLst>
          </p:cNvPr>
          <p:cNvGrpSpPr/>
          <p:nvPr/>
        </p:nvGrpSpPr>
        <p:grpSpPr>
          <a:xfrm>
            <a:off x="735133" y="1684003"/>
            <a:ext cx="10825100" cy="876488"/>
            <a:chOff x="631767" y="1569437"/>
            <a:chExt cx="10928467" cy="116380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4828B87-5226-E8B3-C58E-A847D985778B}"/>
                </a:ext>
              </a:extLst>
            </p:cNvPr>
            <p:cNvSpPr/>
            <p:nvPr/>
          </p:nvSpPr>
          <p:spPr>
            <a:xfrm>
              <a:off x="631767" y="1569437"/>
              <a:ext cx="3653907" cy="4495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600" b="1" dirty="0">
                  <a:solidFill>
                    <a:srgbClr val="1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银行被盗取数据风险</a:t>
              </a:r>
            </a:p>
          </p:txBody>
        </p:sp>
        <p:sp>
          <p:nvSpPr>
            <p:cNvPr id="4" name="28pt | 内容简介，关键词等等 Our businesses comprised core commerce, cloud computing, digital media and entertainment. We enable businesses to transform the way they market, sell, operate and improve their efficiencies.">
              <a:extLst>
                <a:ext uri="{FF2B5EF4-FFF2-40B4-BE49-F238E27FC236}">
                  <a16:creationId xmlns:a16="http://schemas.microsoft.com/office/drawing/2014/main" id="{A8163D19-056D-A36D-6240-10BB70FD354C}"/>
                </a:ext>
              </a:extLst>
            </p:cNvPr>
            <p:cNvSpPr txBox="1"/>
            <p:nvPr/>
          </p:nvSpPr>
          <p:spPr>
            <a:xfrm>
              <a:off x="631767" y="1969547"/>
              <a:ext cx="10928467" cy="7636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>
              <a:spAutoFit/>
            </a:bodyPr>
            <a:lstStyle>
              <a:lvl1pPr algn="l">
                <a:defRPr sz="2800" b="0">
                  <a:solidFill>
                    <a:srgbClr val="EC6C01"/>
                  </a:solidFill>
                  <a:latin typeface="Alibaba PuHuiTi R"/>
                  <a:ea typeface="Alibaba PuHuiTi R"/>
                  <a:cs typeface="Alibaba PuHuiTi R"/>
                  <a:sym typeface="Alibaba PuHuiTi"/>
                </a:defRPr>
              </a:lvl1pPr>
            </a:lstStyle>
            <a:p>
              <a:pPr algn="just"/>
              <a:r>
                <a:rPr lang="en-US" altLang="zh-CN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2022</a:t>
              </a:r>
              <a:r>
                <a:rPr lang="zh-CN" altLang="en-US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年美国星旗银行称去年底发生了一次重大数据泄露事件，受影响人数达到</a:t>
              </a:r>
              <a:r>
                <a:rPr lang="en-US" altLang="zh-CN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154</a:t>
              </a:r>
              <a:r>
                <a:rPr lang="zh-CN" altLang="en-US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万人。</a:t>
              </a:r>
              <a:endPara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just"/>
              <a:r>
                <a:rPr lang="en-US" altLang="zh-CN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2019</a:t>
              </a:r>
              <a:r>
                <a:rPr lang="zh-CN" altLang="en-US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年美国第七大商业银行</a:t>
              </a:r>
              <a:r>
                <a:rPr lang="en-US" altLang="zh-CN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1.06</a:t>
              </a:r>
              <a:r>
                <a:rPr lang="zh-CN" altLang="en-US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亿客户的个人信息遭黑客窃取，市值当天蒸发近</a:t>
              </a:r>
              <a:r>
                <a:rPr lang="en-US" altLang="zh-CN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27</a:t>
              </a:r>
              <a:r>
                <a:rPr lang="zh-CN" altLang="en-US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亿美金。</a:t>
              </a:r>
              <a:endParaRPr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4905FE0E-F932-86F0-7F80-C0AE3640923A}"/>
              </a:ext>
            </a:extLst>
          </p:cNvPr>
          <p:cNvGrpSpPr/>
          <p:nvPr/>
        </p:nvGrpSpPr>
        <p:grpSpPr>
          <a:xfrm>
            <a:off x="735132" y="2918130"/>
            <a:ext cx="10825100" cy="1000416"/>
            <a:chOff x="631766" y="1569437"/>
            <a:chExt cx="10928468" cy="941251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B34E104-9EF9-2EBB-CB57-7E99B915D3AE}"/>
                </a:ext>
              </a:extLst>
            </p:cNvPr>
            <p:cNvSpPr/>
            <p:nvPr/>
          </p:nvSpPr>
          <p:spPr>
            <a:xfrm>
              <a:off x="631766" y="1569437"/>
              <a:ext cx="3653907" cy="318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600" b="1" dirty="0">
                  <a:solidFill>
                    <a:srgbClr val="1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互联网企业被盗取数据风险</a:t>
              </a:r>
            </a:p>
          </p:txBody>
        </p:sp>
        <p:sp>
          <p:nvSpPr>
            <p:cNvPr id="7" name="28pt | 内容简介，关键词等等 Our businesses comprised core commerce, cloud computing, digital media and entertainment. We enable businesses to transform the way they market, sell, operate and improve their efficiencies.">
              <a:extLst>
                <a:ext uri="{FF2B5EF4-FFF2-40B4-BE49-F238E27FC236}">
                  <a16:creationId xmlns:a16="http://schemas.microsoft.com/office/drawing/2014/main" id="{70A7A2F1-09F5-5032-68F5-0DF79D44B468}"/>
                </a:ext>
              </a:extLst>
            </p:cNvPr>
            <p:cNvSpPr txBox="1"/>
            <p:nvPr/>
          </p:nvSpPr>
          <p:spPr>
            <a:xfrm>
              <a:off x="631767" y="1969547"/>
              <a:ext cx="10928467" cy="5411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>
              <a:spAutoFit/>
            </a:bodyPr>
            <a:lstStyle>
              <a:lvl1pPr algn="l">
                <a:defRPr sz="2800" b="0">
                  <a:solidFill>
                    <a:srgbClr val="EC6C01"/>
                  </a:solidFill>
                  <a:latin typeface="Alibaba PuHuiTi R"/>
                  <a:ea typeface="Alibaba PuHuiTi R"/>
                  <a:cs typeface="Alibaba PuHuiTi R"/>
                  <a:sym typeface="Alibaba PuHuiTi"/>
                </a:defRPr>
              </a:lvl1pPr>
            </a:lstStyle>
            <a:p>
              <a:pPr algn="just"/>
              <a:r>
                <a:rPr lang="en-US" altLang="zh-CN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2022</a:t>
              </a:r>
              <a:r>
                <a:rPr lang="zh-CN" altLang="en-US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年南美黑客组织</a:t>
              </a:r>
              <a:r>
                <a:rPr lang="en" altLang="zh-CN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LAPSU$</a:t>
              </a:r>
              <a:r>
                <a:rPr lang="zh-CN" altLang="en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窃取</a:t>
              </a:r>
              <a:r>
                <a:rPr lang="zh-CN" altLang="en-US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英伟达</a:t>
              </a:r>
              <a:r>
                <a:rPr lang="en-US" altLang="zh-CN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r>
                <a:rPr lang="en" altLang="zh-CN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TB</a:t>
              </a:r>
              <a:r>
                <a:rPr lang="zh-CN" altLang="en-US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机密文件，</a:t>
              </a:r>
              <a:r>
                <a:rPr lang="en-US" altLang="zh-CN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7</a:t>
              </a:r>
              <a:r>
                <a:rPr lang="zh-CN" altLang="en-US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万员工信息。</a:t>
              </a:r>
              <a:endPara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just"/>
              <a:r>
                <a:rPr lang="en-US" altLang="zh-CN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2021</a:t>
              </a:r>
              <a:r>
                <a:rPr lang="zh-CN" altLang="en-US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年领英</a:t>
              </a:r>
              <a:r>
                <a:rPr lang="en-US" altLang="zh-CN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7</a:t>
              </a:r>
              <a:r>
                <a:rPr lang="zh-CN" altLang="en-US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亿用户资料被黑客公开出售。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3943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C07F04E-C08D-D459-FC3B-C3B6DEF6445C}"/>
              </a:ext>
            </a:extLst>
          </p:cNvPr>
          <p:cNvSpPr txBox="1"/>
          <p:nvPr/>
        </p:nvSpPr>
        <p:spPr>
          <a:xfrm>
            <a:off x="1502796" y="996759"/>
            <a:ext cx="1415743" cy="4616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 algn="l"/>
            <a:r>
              <a:rPr lang="zh-CN" altLang="en-US" sz="2400" b="1" spc="600" dirty="0">
                <a:solidFill>
                  <a:srgbClr val="1FFFFF"/>
                </a:solidFill>
                <a:effectLst>
                  <a:glow rad="762000">
                    <a:srgbClr val="44DEC1">
                      <a:alpha val="5000"/>
                    </a:srgbClr>
                  </a:glow>
                </a:effectLst>
              </a:rPr>
              <a:t>目录</a:t>
            </a:r>
          </a:p>
        </p:txBody>
      </p:sp>
      <p:sp>
        <p:nvSpPr>
          <p:cNvPr id="3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BBAB4C80-A315-0A8E-B971-31F3A236A41E}"/>
              </a:ext>
            </a:extLst>
          </p:cNvPr>
          <p:cNvSpPr txBox="1"/>
          <p:nvPr/>
        </p:nvSpPr>
        <p:spPr>
          <a:xfrm>
            <a:off x="1572634" y="1626069"/>
            <a:ext cx="4976591" cy="359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en-US" sz="1400" b="1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数字银行数据盗取风险</a:t>
            </a:r>
            <a:endParaRPr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FC0DBC97-5846-3923-3EB6-51CEBA35CE72}"/>
              </a:ext>
            </a:extLst>
          </p:cNvPr>
          <p:cNvSpPr txBox="1"/>
          <p:nvPr/>
        </p:nvSpPr>
        <p:spPr>
          <a:xfrm>
            <a:off x="1572633" y="2153427"/>
            <a:ext cx="4976591" cy="359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zh-CN" altLang="en-US" sz="1400" b="1" dirty="0">
                <a:solidFill>
                  <a:srgbClr val="36DBE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可信纵深防御理念与实践</a:t>
            </a:r>
            <a:endParaRPr sz="1400" b="1" dirty="0">
              <a:solidFill>
                <a:srgbClr val="36DBE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1141D429-894C-083C-2784-F0C505683556}"/>
              </a:ext>
            </a:extLst>
          </p:cNvPr>
          <p:cNvSpPr txBox="1"/>
          <p:nvPr/>
        </p:nvSpPr>
        <p:spPr>
          <a:xfrm>
            <a:off x="1572633" y="2712158"/>
            <a:ext cx="4976591" cy="359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zh-CN" alt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数据盗取风险可信纵深检测切面</a:t>
            </a:r>
            <a:endParaRPr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D458E126-EBCC-D1A7-911A-D5CFEDCCE69A}"/>
              </a:ext>
            </a:extLst>
          </p:cNvPr>
          <p:cNvSpPr txBox="1"/>
          <p:nvPr/>
        </p:nvSpPr>
        <p:spPr>
          <a:xfrm>
            <a:off x="1572633" y="3283315"/>
            <a:ext cx="4976591" cy="359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zh-CN" alt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数据盗取可信纵深检测切面实践</a:t>
            </a:r>
            <a:endParaRPr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A429A15C-DD22-FA8D-13AC-D671B77D1E34}"/>
              </a:ext>
            </a:extLst>
          </p:cNvPr>
          <p:cNvSpPr txBox="1"/>
          <p:nvPr/>
        </p:nvSpPr>
        <p:spPr>
          <a:xfrm>
            <a:off x="1572633" y="3854472"/>
            <a:ext cx="4976591" cy="359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zh-CN" alt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总结</a:t>
            </a:r>
            <a:endParaRPr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0319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>
            <a:extLst>
              <a:ext uri="{FF2B5EF4-FFF2-40B4-BE49-F238E27FC236}">
                <a16:creationId xmlns:a16="http://schemas.microsoft.com/office/drawing/2014/main" id="{21901AC4-0304-2D9A-420E-56992F55AEBD}"/>
              </a:ext>
            </a:extLst>
          </p:cNvPr>
          <p:cNvSpPr txBox="1">
            <a:spLocks/>
          </p:cNvSpPr>
          <p:nvPr/>
        </p:nvSpPr>
        <p:spPr>
          <a:xfrm>
            <a:off x="735133" y="830867"/>
            <a:ext cx="10928466" cy="58446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64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9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bg1"/>
                </a:solidFill>
              </a:rPr>
              <a:t>可信纵深防御理念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B205D22-B5BD-CAB9-DFE1-CC7BD994F71C}"/>
              </a:ext>
            </a:extLst>
          </p:cNvPr>
          <p:cNvSpPr/>
          <p:nvPr/>
        </p:nvSpPr>
        <p:spPr>
          <a:xfrm>
            <a:off x="3685309" y="5319421"/>
            <a:ext cx="47261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000" b="1" dirty="0">
                <a:solidFill>
                  <a:srgbClr val="1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数字银行兼顾银行级安全和互联网效率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30E34A8A-4F55-BA2A-1D04-A786B02DD308}"/>
              </a:ext>
            </a:extLst>
          </p:cNvPr>
          <p:cNvCxnSpPr>
            <a:cxnSpLocks/>
          </p:cNvCxnSpPr>
          <p:nvPr/>
        </p:nvCxnSpPr>
        <p:spPr>
          <a:xfrm>
            <a:off x="1341798" y="1761440"/>
            <a:ext cx="0" cy="1689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55F9FC9F-7E96-4DCC-B730-3D463F2DC168}"/>
              </a:ext>
            </a:extLst>
          </p:cNvPr>
          <p:cNvSpPr/>
          <p:nvPr/>
        </p:nvSpPr>
        <p:spPr>
          <a:xfrm>
            <a:off x="1645277" y="1987627"/>
            <a:ext cx="2564283" cy="42738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</a:rPr>
              <a:t>涉及已知风险的行为</a:t>
            </a:r>
            <a:r>
              <a:rPr kumimoji="1" lang="en-US" altLang="zh-CN" sz="1400" dirty="0">
                <a:solidFill>
                  <a:schemeClr val="bg1"/>
                </a:solidFill>
              </a:rPr>
              <a:t>(</a:t>
            </a:r>
            <a:r>
              <a:rPr kumimoji="1" lang="zh-CN" altLang="en-US" sz="1400" dirty="0">
                <a:solidFill>
                  <a:schemeClr val="bg1"/>
                </a:solidFill>
              </a:rPr>
              <a:t>黑</a:t>
            </a:r>
            <a:r>
              <a:rPr kumimoji="1" lang="en-US" altLang="zh-CN" sz="1400" dirty="0">
                <a:solidFill>
                  <a:schemeClr val="bg1"/>
                </a:solidFill>
              </a:rPr>
              <a:t>)</a:t>
            </a:r>
            <a:endParaRPr kumimoji="1"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A6E3E10F-7D6F-1984-4180-7CF308EC0136}"/>
              </a:ext>
            </a:extLst>
          </p:cNvPr>
          <p:cNvSpPr txBox="1"/>
          <p:nvPr/>
        </p:nvSpPr>
        <p:spPr>
          <a:xfrm>
            <a:off x="798916" y="1375468"/>
            <a:ext cx="1562843" cy="359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安全风险大小</a:t>
            </a:r>
            <a:endParaRPr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8A32B04-C481-F600-6467-218799BFD108}"/>
              </a:ext>
            </a:extLst>
          </p:cNvPr>
          <p:cNvSpPr/>
          <p:nvPr/>
        </p:nvSpPr>
        <p:spPr>
          <a:xfrm>
            <a:off x="1645277" y="2627044"/>
            <a:ext cx="2564277" cy="42738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非预期行为</a:t>
            </a:r>
            <a:r>
              <a:rPr kumimoji="1" lang="en-US" altLang="zh-CN" sz="1400" dirty="0"/>
              <a:t>(</a:t>
            </a:r>
            <a:r>
              <a:rPr kumimoji="1" lang="zh-CN" altLang="en-US" sz="1400" dirty="0"/>
              <a:t>灰</a:t>
            </a:r>
            <a:r>
              <a:rPr kumimoji="1" lang="en-US" altLang="zh-CN" sz="1400" dirty="0"/>
              <a:t>)</a:t>
            </a:r>
            <a:endParaRPr kumimoji="1" lang="zh-CN" altLang="en-US" sz="1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8813613-0155-1B5A-416B-228EF3DA96A0}"/>
              </a:ext>
            </a:extLst>
          </p:cNvPr>
          <p:cNvSpPr/>
          <p:nvPr/>
        </p:nvSpPr>
        <p:spPr>
          <a:xfrm>
            <a:off x="1645277" y="3266461"/>
            <a:ext cx="2564267" cy="42738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预期正常行为</a:t>
            </a:r>
            <a:r>
              <a:rPr kumimoji="1" lang="en-US" altLang="zh-CN" sz="1400" dirty="0"/>
              <a:t>(</a:t>
            </a:r>
            <a:r>
              <a:rPr kumimoji="1" lang="zh-CN" altLang="en-US" sz="1400" dirty="0"/>
              <a:t>白</a:t>
            </a:r>
            <a:r>
              <a:rPr kumimoji="1" lang="en-US" altLang="zh-CN" sz="1400" dirty="0"/>
              <a:t>)</a:t>
            </a:r>
            <a:endParaRPr kumimoji="1" lang="zh-CN" altLang="en-US" sz="1400" dirty="0"/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60416334-BAEC-47CC-CE06-3901DC3E9AF3}"/>
              </a:ext>
            </a:extLst>
          </p:cNvPr>
          <p:cNvCxnSpPr>
            <a:cxnSpLocks/>
          </p:cNvCxnSpPr>
          <p:nvPr/>
        </p:nvCxnSpPr>
        <p:spPr>
          <a:xfrm>
            <a:off x="4338762" y="2827413"/>
            <a:ext cx="14113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463E50CF-CBA2-E473-DA8F-9ED08FE6CD7C}"/>
              </a:ext>
            </a:extLst>
          </p:cNvPr>
          <p:cNvSpPr/>
          <p:nvPr/>
        </p:nvSpPr>
        <p:spPr>
          <a:xfrm>
            <a:off x="5762323" y="2571750"/>
            <a:ext cx="2564283" cy="42738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只允许预期内行为</a:t>
            </a:r>
          </a:p>
        </p:txBody>
      </p:sp>
      <p:sp>
        <p:nvSpPr>
          <p:cNvPr id="15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B79E9A22-FBB4-C754-EF92-D404E19E9225}"/>
              </a:ext>
            </a:extLst>
          </p:cNvPr>
          <p:cNvSpPr txBox="1"/>
          <p:nvPr/>
        </p:nvSpPr>
        <p:spPr>
          <a:xfrm>
            <a:off x="4437823" y="2415009"/>
            <a:ext cx="1562843" cy="359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安全评估</a:t>
            </a:r>
            <a:endParaRPr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653C686A-C1C1-4952-7C59-2582C91BBD0D}"/>
              </a:ext>
            </a:extLst>
          </p:cNvPr>
          <p:cNvCxnSpPr>
            <a:cxnSpLocks/>
          </p:cNvCxnSpPr>
          <p:nvPr/>
        </p:nvCxnSpPr>
        <p:spPr>
          <a:xfrm flipH="1">
            <a:off x="7044463" y="2944963"/>
            <a:ext cx="1" cy="844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22612223-1626-6C53-8372-7267760C1DE3}"/>
              </a:ext>
            </a:extLst>
          </p:cNvPr>
          <p:cNvSpPr txBox="1"/>
          <p:nvPr/>
        </p:nvSpPr>
        <p:spPr>
          <a:xfrm>
            <a:off x="7877131" y="3856383"/>
            <a:ext cx="2509218" cy="112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rtlCol="0" anchor="ctr">
            <a:spAutoFit/>
          </a:bodyPr>
          <a:lstStyle/>
          <a:p>
            <a:pPr algn="l"/>
            <a:endParaRPr kumimoji="1" lang="zh-CN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2FABE88-F5A2-1DB6-66AE-2E0A21A5900E}"/>
              </a:ext>
            </a:extLst>
          </p:cNvPr>
          <p:cNvSpPr txBox="1"/>
          <p:nvPr/>
        </p:nvSpPr>
        <p:spPr>
          <a:xfrm>
            <a:off x="5756389" y="3966496"/>
            <a:ext cx="144334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rtlCol="0" anchor="ctr">
            <a:spAutoFit/>
          </a:bodyPr>
          <a:lstStyle/>
          <a:p>
            <a:pPr algn="l"/>
            <a:endParaRPr kumimoji="1" lang="zh-CN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19FCC81-BD16-117D-5140-247B45C6DD04}"/>
              </a:ext>
            </a:extLst>
          </p:cNvPr>
          <p:cNvSpPr/>
          <p:nvPr/>
        </p:nvSpPr>
        <p:spPr>
          <a:xfrm>
            <a:off x="5044440" y="3748542"/>
            <a:ext cx="3641065" cy="8984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只允许预期内行为</a:t>
            </a:r>
            <a:endParaRPr kumimoji="1"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预期内行为必须经过安全评估</a:t>
            </a:r>
            <a:endParaRPr kumimoji="1"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构建两层以上防御</a:t>
            </a:r>
            <a:endParaRPr kumimoji="1" lang="en-US" altLang="zh-CN" sz="1400" dirty="0"/>
          </a:p>
        </p:txBody>
      </p:sp>
      <p:sp>
        <p:nvSpPr>
          <p:cNvPr id="21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11035F2D-0AAA-47FD-6802-0301D3FEBDE4}"/>
              </a:ext>
            </a:extLst>
          </p:cNvPr>
          <p:cNvSpPr txBox="1"/>
          <p:nvPr/>
        </p:nvSpPr>
        <p:spPr>
          <a:xfrm>
            <a:off x="6416481" y="3166981"/>
            <a:ext cx="1562843" cy="359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落地</a:t>
            </a:r>
            <a:endParaRPr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9368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矩形 71">
            <a:extLst>
              <a:ext uri="{FF2B5EF4-FFF2-40B4-BE49-F238E27FC236}">
                <a16:creationId xmlns:a16="http://schemas.microsoft.com/office/drawing/2014/main" id="{1FDA7948-6ADE-79D1-EED2-47855132B296}"/>
              </a:ext>
            </a:extLst>
          </p:cNvPr>
          <p:cNvSpPr/>
          <p:nvPr/>
        </p:nvSpPr>
        <p:spPr>
          <a:xfrm>
            <a:off x="2044977" y="1292849"/>
            <a:ext cx="2792896" cy="407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用户终端</a:t>
            </a:r>
            <a:endParaRPr kumimoji="1" lang="en-US" altLang="zh-CN" sz="1200" dirty="0"/>
          </a:p>
          <a:p>
            <a:pPr algn="ctr"/>
            <a:r>
              <a:rPr kumimoji="1" lang="zh-CN" altLang="en-US" sz="1200" dirty="0"/>
              <a:t>可信加载与运行</a:t>
            </a:r>
            <a:r>
              <a:rPr kumimoji="1" lang="en-US" altLang="zh-CN" sz="1200" dirty="0"/>
              <a:t>/</a:t>
            </a:r>
            <a:r>
              <a:rPr kumimoji="1" lang="zh-CN" altLang="en-US" sz="1200" dirty="0"/>
              <a:t>运行环境可信隔离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1A29518-7FDA-8989-ED89-6C6A87CC84F0}"/>
              </a:ext>
            </a:extLst>
          </p:cNvPr>
          <p:cNvSpPr/>
          <p:nvPr/>
        </p:nvSpPr>
        <p:spPr>
          <a:xfrm>
            <a:off x="4909931" y="1300004"/>
            <a:ext cx="2276060" cy="407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员工终端</a:t>
            </a:r>
            <a:r>
              <a:rPr kumimoji="1" lang="en-US" altLang="zh-CN" sz="1200" dirty="0"/>
              <a:t>/</a:t>
            </a:r>
            <a:r>
              <a:rPr kumimoji="1" lang="zh-CN" altLang="en-US" sz="1200" dirty="0"/>
              <a:t>手机</a:t>
            </a:r>
            <a:endParaRPr kumimoji="1" lang="en-US" altLang="zh-CN" sz="1200" dirty="0"/>
          </a:p>
          <a:p>
            <a:pPr algn="ctr"/>
            <a:r>
              <a:rPr kumimoji="1" lang="zh-CN" altLang="en-US" sz="1200" dirty="0"/>
              <a:t>终端进程可信</a:t>
            </a:r>
            <a:r>
              <a:rPr kumimoji="1" lang="en-US" altLang="zh-CN" sz="1200" dirty="0"/>
              <a:t>/</a:t>
            </a:r>
            <a:r>
              <a:rPr kumimoji="1" lang="zh-CN" altLang="en-US" sz="1200" dirty="0"/>
              <a:t>终端外联可信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57188984-C4CC-D9F6-C59F-F274A9FD8548}"/>
              </a:ext>
            </a:extLst>
          </p:cNvPr>
          <p:cNvSpPr/>
          <p:nvPr/>
        </p:nvSpPr>
        <p:spPr>
          <a:xfrm>
            <a:off x="2044977" y="1956287"/>
            <a:ext cx="5141015" cy="4075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350" dirty="0"/>
              <a:t>网络边界可信</a:t>
            </a:r>
            <a:endParaRPr kumimoji="1" lang="en-US" altLang="zh-CN" sz="1350" dirty="0"/>
          </a:p>
          <a:p>
            <a:pPr algn="ctr"/>
            <a:r>
              <a:rPr kumimoji="1" lang="zh-CN" altLang="en-US" sz="1350" dirty="0"/>
              <a:t>网络安全隔离</a:t>
            </a:r>
            <a:r>
              <a:rPr kumimoji="1" lang="en-US" altLang="zh-CN" sz="1350" dirty="0"/>
              <a:t>/</a:t>
            </a:r>
            <a:r>
              <a:rPr kumimoji="1" lang="zh-CN" altLang="en-US" sz="1350" dirty="0"/>
              <a:t>可信</a:t>
            </a:r>
            <a:r>
              <a:rPr kumimoji="1" lang="en-US" altLang="zh-CN" sz="1350" dirty="0"/>
              <a:t>DMZ/</a:t>
            </a:r>
            <a:r>
              <a:rPr kumimoji="1" lang="zh-CN" altLang="en-US" sz="1350" dirty="0"/>
              <a:t>三方隔离区</a:t>
            </a:r>
            <a:r>
              <a:rPr kumimoji="1" lang="en-US" altLang="zh-CN" sz="1350" dirty="0"/>
              <a:t>/</a:t>
            </a:r>
            <a:r>
              <a:rPr kumimoji="1" lang="zh-CN" altLang="en-US" sz="1350" dirty="0"/>
              <a:t>安全运维切面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94141799-1E97-2AA3-F5A4-1027BDDA7575}"/>
              </a:ext>
            </a:extLst>
          </p:cNvPr>
          <p:cNvSpPr/>
          <p:nvPr/>
        </p:nvSpPr>
        <p:spPr>
          <a:xfrm>
            <a:off x="2044975" y="2552892"/>
            <a:ext cx="5141015" cy="40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350" dirty="0"/>
              <a:t>身份权限可信</a:t>
            </a:r>
            <a:endParaRPr kumimoji="1" lang="en-US" altLang="zh-CN" sz="1350" dirty="0"/>
          </a:p>
          <a:p>
            <a:pPr algn="ctr"/>
            <a:r>
              <a:rPr kumimoji="1" lang="zh-CN" altLang="en-US" sz="1350" dirty="0"/>
              <a:t>越权防护切面</a:t>
            </a:r>
            <a:r>
              <a:rPr kumimoji="1" lang="en-US" altLang="zh-CN" sz="1350" dirty="0"/>
              <a:t>/</a:t>
            </a:r>
            <a:r>
              <a:rPr kumimoji="1" lang="zh-CN" altLang="en-US" sz="1350" dirty="0"/>
              <a:t>办公网零信任</a:t>
            </a:r>
            <a:r>
              <a:rPr kumimoji="1" lang="en-US" altLang="zh-CN" sz="1350" dirty="0"/>
              <a:t>/</a:t>
            </a:r>
            <a:r>
              <a:rPr kumimoji="1" lang="zh-CN" altLang="en-US" sz="1350" dirty="0"/>
              <a:t>服务鉴权</a:t>
            </a:r>
            <a:r>
              <a:rPr kumimoji="1" lang="en-US" altLang="zh-CN" sz="1350" dirty="0"/>
              <a:t>/</a:t>
            </a:r>
            <a:r>
              <a:rPr kumimoji="1" lang="zh-CN" altLang="en-US" sz="1350" dirty="0"/>
              <a:t>网络安全切面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46849BE1-48AC-C1E2-4E92-EF5811F7AF2D}"/>
              </a:ext>
            </a:extLst>
          </p:cNvPr>
          <p:cNvSpPr/>
          <p:nvPr/>
        </p:nvSpPr>
        <p:spPr>
          <a:xfrm>
            <a:off x="2044975" y="3164150"/>
            <a:ext cx="5141014" cy="40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350" dirty="0"/>
              <a:t>应用运行时可信</a:t>
            </a:r>
            <a:endParaRPr kumimoji="1" lang="en-US" altLang="zh-CN" sz="1350" dirty="0"/>
          </a:p>
          <a:p>
            <a:pPr algn="ctr"/>
            <a:r>
              <a:rPr kumimoji="1" lang="zh-CN" altLang="en-US" sz="1350" dirty="0"/>
              <a:t>可信</a:t>
            </a:r>
            <a:r>
              <a:rPr kumimoji="1" lang="en-US" altLang="zh-CN" sz="1350" dirty="0"/>
              <a:t>RASP</a:t>
            </a:r>
            <a:endParaRPr kumimoji="1" lang="zh-CN" altLang="en-US" sz="1350" dirty="0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9C440BB7-D2C7-532D-1F1B-834D2625DFD9}"/>
              </a:ext>
            </a:extLst>
          </p:cNvPr>
          <p:cNvSpPr/>
          <p:nvPr/>
        </p:nvSpPr>
        <p:spPr>
          <a:xfrm>
            <a:off x="2049948" y="3773429"/>
            <a:ext cx="5141015" cy="438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350" dirty="0"/>
              <a:t>容器应用可信</a:t>
            </a:r>
            <a:endParaRPr kumimoji="1" lang="en-US" altLang="zh-CN" sz="1350" dirty="0"/>
          </a:p>
          <a:p>
            <a:pPr algn="ctr"/>
            <a:r>
              <a:rPr kumimoji="1" lang="zh-CN" altLang="en-US" sz="1350" dirty="0"/>
              <a:t>镜像签名</a:t>
            </a:r>
            <a:r>
              <a:rPr kumimoji="1" lang="en-US" altLang="zh-CN" sz="1350" dirty="0"/>
              <a:t>/</a:t>
            </a:r>
            <a:r>
              <a:rPr kumimoji="1" lang="zh-CN" altLang="en-US" sz="1350" dirty="0"/>
              <a:t>镜像准入</a:t>
            </a:r>
            <a:r>
              <a:rPr kumimoji="1" lang="en-US" altLang="zh-CN" sz="1350" dirty="0"/>
              <a:t>/</a:t>
            </a:r>
            <a:r>
              <a:rPr kumimoji="1" lang="zh-CN" altLang="en-US" sz="1350" dirty="0"/>
              <a:t>安全容器</a:t>
            </a:r>
            <a:r>
              <a:rPr kumimoji="1" lang="en-US" altLang="zh-CN" sz="1350" dirty="0"/>
              <a:t>/</a:t>
            </a:r>
            <a:r>
              <a:rPr kumimoji="1" lang="zh-CN" altLang="en-US" sz="1350" dirty="0"/>
              <a:t>容器应用可信</a:t>
            </a:r>
            <a:r>
              <a:rPr kumimoji="1" lang="en-US" altLang="zh-CN" sz="1350" dirty="0"/>
              <a:t>/</a:t>
            </a:r>
            <a:r>
              <a:rPr kumimoji="1" lang="zh-CN" altLang="en-US" sz="1350" dirty="0"/>
              <a:t>内存可信</a:t>
            </a:r>
            <a:endParaRPr kumimoji="1" lang="en-US" altLang="zh-CN" sz="1350" dirty="0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2ECEF1D0-22E5-A9AE-656F-5DED73BC11DC}"/>
              </a:ext>
            </a:extLst>
          </p:cNvPr>
          <p:cNvSpPr/>
          <p:nvPr/>
        </p:nvSpPr>
        <p:spPr>
          <a:xfrm>
            <a:off x="2044976" y="4360135"/>
            <a:ext cx="5145986" cy="326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基础设施可信</a:t>
            </a:r>
            <a:endParaRPr kumimoji="1" lang="en-US" altLang="zh-CN" sz="1200" dirty="0"/>
          </a:p>
          <a:p>
            <a:pPr algn="ctr"/>
            <a:r>
              <a:rPr kumimoji="1" lang="zh-CN" altLang="en-US" sz="1200" dirty="0"/>
              <a:t>芯片可信</a:t>
            </a:r>
          </a:p>
        </p:txBody>
      </p:sp>
      <p:sp>
        <p:nvSpPr>
          <p:cNvPr id="79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1D22184E-B4F0-0140-840F-FAE2E15AC56C}"/>
              </a:ext>
            </a:extLst>
          </p:cNvPr>
          <p:cNvSpPr txBox="1"/>
          <p:nvPr/>
        </p:nvSpPr>
        <p:spPr>
          <a:xfrm>
            <a:off x="502613" y="1370659"/>
            <a:ext cx="1172132" cy="315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3578" tIns="53578" rIns="53578" bIns="53578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zh-CN" altLang="en-US" sz="135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终端层</a:t>
            </a:r>
            <a:endParaRPr sz="135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0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E296D7B0-E5FA-9033-FA9A-FD3F7A654BC7}"/>
              </a:ext>
            </a:extLst>
          </p:cNvPr>
          <p:cNvSpPr txBox="1"/>
          <p:nvPr/>
        </p:nvSpPr>
        <p:spPr>
          <a:xfrm>
            <a:off x="502613" y="2010903"/>
            <a:ext cx="1172132" cy="315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3578" tIns="53578" rIns="53578" bIns="53578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zh-CN" altLang="en-US" sz="135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网络边界层</a:t>
            </a:r>
            <a:endParaRPr sz="135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1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DD969121-A4F9-8682-B5C1-ADE642B4F11C}"/>
              </a:ext>
            </a:extLst>
          </p:cNvPr>
          <p:cNvSpPr txBox="1"/>
          <p:nvPr/>
        </p:nvSpPr>
        <p:spPr>
          <a:xfrm>
            <a:off x="502613" y="2635687"/>
            <a:ext cx="1172132" cy="315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3578" tIns="53578" rIns="53578" bIns="53578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zh-CN" altLang="en-US" sz="135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接入代理层</a:t>
            </a:r>
            <a:endParaRPr sz="135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2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987CFE45-8563-8FDB-6D7F-42B095935132}"/>
              </a:ext>
            </a:extLst>
          </p:cNvPr>
          <p:cNvSpPr txBox="1"/>
          <p:nvPr/>
        </p:nvSpPr>
        <p:spPr>
          <a:xfrm>
            <a:off x="497641" y="3222206"/>
            <a:ext cx="1172132" cy="315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3578" tIns="53578" rIns="53578" bIns="53578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zh-CN" altLang="en-US" sz="135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应用层</a:t>
            </a:r>
            <a:endParaRPr sz="135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3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2BE76FFC-7E20-9284-C111-410C5358828C}"/>
              </a:ext>
            </a:extLst>
          </p:cNvPr>
          <p:cNvSpPr txBox="1"/>
          <p:nvPr/>
        </p:nvSpPr>
        <p:spPr>
          <a:xfrm>
            <a:off x="502955" y="3858218"/>
            <a:ext cx="1172132" cy="315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3578" tIns="53578" rIns="53578" bIns="53578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zh-CN" altLang="en-US" sz="135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容器主机层</a:t>
            </a:r>
            <a:endParaRPr sz="135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4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D65806D2-974B-D02F-C340-F9879E9D0EA0}"/>
              </a:ext>
            </a:extLst>
          </p:cNvPr>
          <p:cNvSpPr txBox="1"/>
          <p:nvPr/>
        </p:nvSpPr>
        <p:spPr>
          <a:xfrm>
            <a:off x="502952" y="4420517"/>
            <a:ext cx="1172132" cy="315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3578" tIns="53578" rIns="53578" bIns="53578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zh-CN" altLang="en-US" sz="135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基础设施层</a:t>
            </a:r>
            <a:endParaRPr sz="135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5" name="下箭头 84">
            <a:extLst>
              <a:ext uri="{FF2B5EF4-FFF2-40B4-BE49-F238E27FC236}">
                <a16:creationId xmlns:a16="http://schemas.microsoft.com/office/drawing/2014/main" id="{E89AC870-A372-9EFB-9EEC-3695732365A4}"/>
              </a:ext>
            </a:extLst>
          </p:cNvPr>
          <p:cNvSpPr/>
          <p:nvPr/>
        </p:nvSpPr>
        <p:spPr>
          <a:xfrm>
            <a:off x="1470995" y="1309460"/>
            <a:ext cx="566528" cy="34270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350" dirty="0"/>
              <a:t>全链路传输加密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E8F67314-BF1C-F5D3-4009-95CBA60C5EFA}"/>
              </a:ext>
            </a:extLst>
          </p:cNvPr>
          <p:cNvSpPr/>
          <p:nvPr/>
        </p:nvSpPr>
        <p:spPr>
          <a:xfrm>
            <a:off x="427382" y="1130832"/>
            <a:ext cx="6957392" cy="35558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87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192347EE-B79E-BF0C-FC7E-00571DA17D26}"/>
              </a:ext>
            </a:extLst>
          </p:cNvPr>
          <p:cNvSpPr txBox="1"/>
          <p:nvPr/>
        </p:nvSpPr>
        <p:spPr>
          <a:xfrm>
            <a:off x="4204254" y="814880"/>
            <a:ext cx="1589920" cy="315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3578" tIns="53578" rIns="53578" bIns="53578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endParaRPr sz="135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8" name="左右箭头 87">
            <a:extLst>
              <a:ext uri="{FF2B5EF4-FFF2-40B4-BE49-F238E27FC236}">
                <a16:creationId xmlns:a16="http://schemas.microsoft.com/office/drawing/2014/main" id="{26E5910D-0BD5-B454-F326-98526332E320}"/>
              </a:ext>
            </a:extLst>
          </p:cNvPr>
          <p:cNvSpPr/>
          <p:nvPr/>
        </p:nvSpPr>
        <p:spPr>
          <a:xfrm>
            <a:off x="7384775" y="2975306"/>
            <a:ext cx="467135" cy="336849"/>
          </a:xfrm>
          <a:prstGeom prst="left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89" name="右箭头 88">
            <a:extLst>
              <a:ext uri="{FF2B5EF4-FFF2-40B4-BE49-F238E27FC236}">
                <a16:creationId xmlns:a16="http://schemas.microsoft.com/office/drawing/2014/main" id="{AD989F8B-4358-EF4B-7FBF-7F2B10D0D65E}"/>
              </a:ext>
            </a:extLst>
          </p:cNvPr>
          <p:cNvSpPr/>
          <p:nvPr/>
        </p:nvSpPr>
        <p:spPr>
          <a:xfrm>
            <a:off x="7384776" y="1956287"/>
            <a:ext cx="467135" cy="37056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730490C4-0F06-853D-C62A-C7F3A3CD48D6}"/>
              </a:ext>
            </a:extLst>
          </p:cNvPr>
          <p:cNvSpPr/>
          <p:nvPr/>
        </p:nvSpPr>
        <p:spPr>
          <a:xfrm>
            <a:off x="7862875" y="1467902"/>
            <a:ext cx="489940" cy="25321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350" dirty="0"/>
              <a:t>可信纵深</a:t>
            </a:r>
            <a:endParaRPr kumimoji="1" lang="en-US" altLang="zh-CN" sz="1350" dirty="0"/>
          </a:p>
          <a:p>
            <a:pPr algn="ctr"/>
            <a:r>
              <a:rPr kumimoji="1" lang="zh-CN" altLang="en-US" sz="1350" dirty="0"/>
              <a:t>检测切面</a:t>
            </a:r>
          </a:p>
        </p:txBody>
      </p:sp>
      <p:sp>
        <p:nvSpPr>
          <p:cNvPr id="91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C9AE6BDE-333C-39BC-E531-8641254F8F3D}"/>
              </a:ext>
            </a:extLst>
          </p:cNvPr>
          <p:cNvSpPr txBox="1"/>
          <p:nvPr/>
        </p:nvSpPr>
        <p:spPr>
          <a:xfrm>
            <a:off x="7384775" y="1958708"/>
            <a:ext cx="1172132" cy="315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3578" tIns="53578" rIns="53578" bIns="53578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zh-CN" altLang="en-US" sz="135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</a:t>
            </a:r>
            <a:endParaRPr sz="135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2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2D5DE2E2-8BF4-8B70-4DE7-B47474707B21}"/>
              </a:ext>
            </a:extLst>
          </p:cNvPr>
          <p:cNvSpPr txBox="1"/>
          <p:nvPr/>
        </p:nvSpPr>
        <p:spPr>
          <a:xfrm>
            <a:off x="7392227" y="2975420"/>
            <a:ext cx="1172132" cy="315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3578" tIns="53578" rIns="53578" bIns="53578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zh-CN" altLang="en-US" sz="135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策略</a:t>
            </a:r>
            <a:endParaRPr sz="135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3" name="标题 1">
            <a:extLst>
              <a:ext uri="{FF2B5EF4-FFF2-40B4-BE49-F238E27FC236}">
                <a16:creationId xmlns:a16="http://schemas.microsoft.com/office/drawing/2014/main" id="{97AF7457-8040-F3C5-1BCA-2B4725227C03}"/>
              </a:ext>
            </a:extLst>
          </p:cNvPr>
          <p:cNvSpPr txBox="1">
            <a:spLocks/>
          </p:cNvSpPr>
          <p:nvPr/>
        </p:nvSpPr>
        <p:spPr>
          <a:xfrm>
            <a:off x="735133" y="655939"/>
            <a:ext cx="10928466" cy="58446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64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9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2400" b="1" dirty="0">
                <a:solidFill>
                  <a:schemeClr val="bg1"/>
                </a:solidFill>
              </a:rPr>
              <a:t>可信纵深防御体系</a:t>
            </a:r>
          </a:p>
        </p:txBody>
      </p:sp>
    </p:spTree>
    <p:extLst>
      <p:ext uri="{BB962C8B-B14F-4D97-AF65-F5344CB8AC3E}">
        <p14:creationId xmlns:p14="http://schemas.microsoft.com/office/powerpoint/2010/main" val="287169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C07F04E-C08D-D459-FC3B-C3B6DEF6445C}"/>
              </a:ext>
            </a:extLst>
          </p:cNvPr>
          <p:cNvSpPr txBox="1"/>
          <p:nvPr/>
        </p:nvSpPr>
        <p:spPr>
          <a:xfrm>
            <a:off x="1502796" y="996759"/>
            <a:ext cx="1415743" cy="4616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 algn="l"/>
            <a:r>
              <a:rPr lang="zh-CN" altLang="en-US" sz="2400" b="1" spc="600" dirty="0">
                <a:solidFill>
                  <a:srgbClr val="1FFFFF"/>
                </a:solidFill>
                <a:effectLst>
                  <a:glow rad="762000">
                    <a:srgbClr val="44DEC1">
                      <a:alpha val="5000"/>
                    </a:srgbClr>
                  </a:glow>
                </a:effectLst>
              </a:rPr>
              <a:t>目录</a:t>
            </a:r>
          </a:p>
        </p:txBody>
      </p:sp>
      <p:sp>
        <p:nvSpPr>
          <p:cNvPr id="3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BBAB4C80-A315-0A8E-B971-31F3A236A41E}"/>
              </a:ext>
            </a:extLst>
          </p:cNvPr>
          <p:cNvSpPr txBox="1"/>
          <p:nvPr/>
        </p:nvSpPr>
        <p:spPr>
          <a:xfrm>
            <a:off x="1572634" y="1626069"/>
            <a:ext cx="4976591" cy="359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en-US" sz="1400" b="1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数字银行数据盗取风险</a:t>
            </a:r>
            <a:endParaRPr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FC0DBC97-5846-3923-3EB6-51CEBA35CE72}"/>
              </a:ext>
            </a:extLst>
          </p:cNvPr>
          <p:cNvSpPr txBox="1"/>
          <p:nvPr/>
        </p:nvSpPr>
        <p:spPr>
          <a:xfrm>
            <a:off x="1572633" y="2153427"/>
            <a:ext cx="4976591" cy="359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zh-CN" alt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可信纵深防御理念与实践</a:t>
            </a:r>
            <a:endParaRPr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1141D429-894C-083C-2784-F0C505683556}"/>
              </a:ext>
            </a:extLst>
          </p:cNvPr>
          <p:cNvSpPr txBox="1"/>
          <p:nvPr/>
        </p:nvSpPr>
        <p:spPr>
          <a:xfrm>
            <a:off x="1572633" y="2712158"/>
            <a:ext cx="4976591" cy="359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zh-CN" altLang="en-US" sz="1400" b="1" dirty="0">
                <a:solidFill>
                  <a:srgbClr val="36DBE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数据盗取风险可信纵深检测切面</a:t>
            </a:r>
            <a:endParaRPr sz="1400" b="1" dirty="0">
              <a:solidFill>
                <a:srgbClr val="36DBE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D458E126-EBCC-D1A7-911A-D5CFEDCCE69A}"/>
              </a:ext>
            </a:extLst>
          </p:cNvPr>
          <p:cNvSpPr txBox="1"/>
          <p:nvPr/>
        </p:nvSpPr>
        <p:spPr>
          <a:xfrm>
            <a:off x="1572633" y="3283315"/>
            <a:ext cx="4976591" cy="359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zh-CN" alt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数据盗取可信纵深检测切面实践</a:t>
            </a:r>
            <a:endParaRPr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A429A15C-DD22-FA8D-13AC-D671B77D1E34}"/>
              </a:ext>
            </a:extLst>
          </p:cNvPr>
          <p:cNvSpPr txBox="1"/>
          <p:nvPr/>
        </p:nvSpPr>
        <p:spPr>
          <a:xfrm>
            <a:off x="1572633" y="3854472"/>
            <a:ext cx="4976591" cy="359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just"/>
            <a:r>
              <a:rPr lang="zh-CN" alt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总结</a:t>
            </a:r>
            <a:endParaRPr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59748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5a17c689-00d4-4304-ac74-363dbc7852ff"/>
  <p:tag name="COMMONDATA" val="eyJoZGlkIjoiMDM4YmE5ZGVhZmU3ZDI5NTUyYzlmNjBlOGIzMDM5ZGI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979</Words>
  <Application>Microsoft Macintosh PowerPoint</Application>
  <PresentationFormat>全屏显示(16:9)</PresentationFormat>
  <Paragraphs>235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6" baseType="lpstr">
      <vt:lpstr>Microsoft YaHei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hmh</dc:creator>
  <cp:lastModifiedBy>Microsoft Office User</cp:lastModifiedBy>
  <cp:revision>22</cp:revision>
  <dcterms:created xsi:type="dcterms:W3CDTF">2022-02-16T03:46:00Z</dcterms:created>
  <dcterms:modified xsi:type="dcterms:W3CDTF">2022-11-09T02:53:12Z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2052-11.1.0.11636</vt:lpwstr>
  </property>
  <property fmtid="{D5CDD505-2E9C-101B-9397-08002B2CF9AE}" pid="3" name="ICV">
    <vt:lpwstr>8F9EA90DB73344FFA4F5A978AC255522</vt:lpwstr>
  </property>
</Properties>
</file>